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0" r:id="rId1"/>
    <p:sldMasterId id="2147484442" r:id="rId2"/>
  </p:sldMasterIdLst>
  <p:notesMasterIdLst>
    <p:notesMasterId r:id="rId32"/>
  </p:notesMasterIdLst>
  <p:handoutMasterIdLst>
    <p:handoutMasterId r:id="rId33"/>
  </p:handoutMasterIdLst>
  <p:sldIdLst>
    <p:sldId id="256" r:id="rId3"/>
    <p:sldId id="633" r:id="rId4"/>
    <p:sldId id="658" r:id="rId5"/>
    <p:sldId id="802" r:id="rId6"/>
    <p:sldId id="739" r:id="rId7"/>
    <p:sldId id="815" r:id="rId8"/>
    <p:sldId id="771" r:id="rId9"/>
    <p:sldId id="773" r:id="rId10"/>
    <p:sldId id="772" r:id="rId11"/>
    <p:sldId id="774" r:id="rId12"/>
    <p:sldId id="816" r:id="rId13"/>
    <p:sldId id="775" r:id="rId14"/>
    <p:sldId id="780" r:id="rId15"/>
    <p:sldId id="744" r:id="rId16"/>
    <p:sldId id="730" r:id="rId17"/>
    <p:sldId id="776" r:id="rId18"/>
    <p:sldId id="777" r:id="rId19"/>
    <p:sldId id="778" r:id="rId20"/>
    <p:sldId id="787" r:id="rId21"/>
    <p:sldId id="667" r:id="rId22"/>
    <p:sldId id="749" r:id="rId23"/>
    <p:sldId id="784" r:id="rId24"/>
    <p:sldId id="669" r:id="rId25"/>
    <p:sldId id="805" r:id="rId26"/>
    <p:sldId id="825" r:id="rId27"/>
    <p:sldId id="671" r:id="rId28"/>
    <p:sldId id="781" r:id="rId29"/>
    <p:sldId id="803" r:id="rId30"/>
    <p:sldId id="817" r:id="rId31"/>
  </p:sldIdLst>
  <p:sldSz cx="12192000" cy="6858000"/>
  <p:notesSz cx="7264400" cy="99314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1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28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  <a:srgbClr val="0000CC"/>
    <a:srgbClr val="FFFFCC"/>
    <a:srgbClr val="33CC33"/>
    <a:srgbClr val="92D050"/>
    <a:srgbClr val="CCECFF"/>
    <a:srgbClr val="99CCFF"/>
    <a:srgbClr val="CCFFFF"/>
    <a:srgbClr val="33996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1" autoAdjust="0"/>
    <p:restoredTop sz="96357" autoAdjust="0"/>
  </p:normalViewPr>
  <p:slideViewPr>
    <p:cSldViewPr>
      <p:cViewPr varScale="1">
        <p:scale>
          <a:sx n="90" d="100"/>
          <a:sy n="90" d="100"/>
        </p:scale>
        <p:origin x="96" y="6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72"/>
      </p:cViewPr>
      <p:guideLst>
        <p:guide orient="horz" pos="3129"/>
        <p:guide pos="22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>
            <a:extLst>
              <a:ext uri="{FF2B5EF4-FFF2-40B4-BE49-F238E27FC236}">
                <a16:creationId xmlns:a16="http://schemas.microsoft.com/office/drawing/2014/main" id="{CD7CC593-025F-4554-8EAD-4FFD40B9E6B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47003" cy="49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63" tIns="48130" rIns="96263" bIns="48130" numCol="1" anchor="t" anchorCtr="0" compatLnSpc="1">
            <a:prstTxWarp prst="textNoShape">
              <a:avLst/>
            </a:prstTxWarp>
          </a:bodyPr>
          <a:lstStyle>
            <a:lvl1pPr defTabSz="962843" eaLnBrk="1" hangingPunct="1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73443" name="Rectangle 3">
            <a:extLst>
              <a:ext uri="{FF2B5EF4-FFF2-40B4-BE49-F238E27FC236}">
                <a16:creationId xmlns:a16="http://schemas.microsoft.com/office/drawing/2014/main" id="{EEE62DD1-F73E-49DD-8A93-852A230DF94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7399" y="0"/>
            <a:ext cx="3147002" cy="49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63" tIns="48130" rIns="96263" bIns="48130" numCol="1" anchor="t" anchorCtr="0" compatLnSpc="1">
            <a:prstTxWarp prst="textNoShape">
              <a:avLst/>
            </a:prstTxWarp>
          </a:bodyPr>
          <a:lstStyle>
            <a:lvl1pPr algn="r" defTabSz="962843" eaLnBrk="1" hangingPunct="1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73444" name="Rectangle 4">
            <a:extLst>
              <a:ext uri="{FF2B5EF4-FFF2-40B4-BE49-F238E27FC236}">
                <a16:creationId xmlns:a16="http://schemas.microsoft.com/office/drawing/2014/main" id="{BD8F4E58-87EA-4E07-99A1-FB8B7FB34E2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5942"/>
            <a:ext cx="3147003" cy="49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63" tIns="48130" rIns="96263" bIns="48130" numCol="1" anchor="b" anchorCtr="0" compatLnSpc="1">
            <a:prstTxWarp prst="textNoShape">
              <a:avLst/>
            </a:prstTxWarp>
          </a:bodyPr>
          <a:lstStyle>
            <a:lvl1pPr defTabSz="962843" eaLnBrk="1" hangingPunct="1">
              <a:defRPr sz="13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73445" name="Rectangle 5">
            <a:extLst>
              <a:ext uri="{FF2B5EF4-FFF2-40B4-BE49-F238E27FC236}">
                <a16:creationId xmlns:a16="http://schemas.microsoft.com/office/drawing/2014/main" id="{4E86D772-E444-466D-9BDE-128C501F1E5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7399" y="9435942"/>
            <a:ext cx="3147002" cy="49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263" tIns="48130" rIns="96263" bIns="48130" numCol="1" anchor="b" anchorCtr="0" compatLnSpc="1">
            <a:prstTxWarp prst="textNoShape">
              <a:avLst/>
            </a:prstTxWarp>
          </a:bodyPr>
          <a:lstStyle>
            <a:lvl1pPr algn="r" defTabSz="962025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993AA58-D5DD-4B6F-969D-1728A9103615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Rectangle 1026">
            <a:extLst>
              <a:ext uri="{FF2B5EF4-FFF2-40B4-BE49-F238E27FC236}">
                <a16:creationId xmlns:a16="http://schemas.microsoft.com/office/drawing/2014/main" id="{D7AEC0B7-0EDD-4343-94A6-020E0611DDE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124947" cy="517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990" tIns="44496" rIns="88990" bIns="44496" numCol="1" anchor="t" anchorCtr="0" compatLnSpc="1">
            <a:prstTxWarp prst="textNoShape">
              <a:avLst/>
            </a:prstTxWarp>
          </a:bodyPr>
          <a:lstStyle>
            <a:lvl1pPr defTabSz="890870" eaLnBrk="1" hangingPunct="1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74467" name="Rectangle 1027">
            <a:extLst>
              <a:ext uri="{FF2B5EF4-FFF2-40B4-BE49-F238E27FC236}">
                <a16:creationId xmlns:a16="http://schemas.microsoft.com/office/drawing/2014/main" id="{57EB6EAC-8DF6-42B4-9E14-B42FE7B7DA8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39453" y="1"/>
            <a:ext cx="3124947" cy="517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990" tIns="44496" rIns="88990" bIns="44496" numCol="1" anchor="t" anchorCtr="0" compatLnSpc="1">
            <a:prstTxWarp prst="textNoShape">
              <a:avLst/>
            </a:prstTxWarp>
          </a:bodyPr>
          <a:lstStyle>
            <a:lvl1pPr algn="r" defTabSz="890870" eaLnBrk="1" hangingPunct="1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124" name="Rectangle 1028">
            <a:extLst>
              <a:ext uri="{FF2B5EF4-FFF2-40B4-BE49-F238E27FC236}">
                <a16:creationId xmlns:a16="http://schemas.microsoft.com/office/drawing/2014/main" id="{3066AB17-7973-424A-BD54-25543ADEA42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4175" y="741363"/>
            <a:ext cx="6577013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4469" name="Rectangle 1029">
            <a:extLst>
              <a:ext uri="{FF2B5EF4-FFF2-40B4-BE49-F238E27FC236}">
                <a16:creationId xmlns:a16="http://schemas.microsoft.com/office/drawing/2014/main" id="{4597F0D1-A4D9-4594-B7F3-7700350AEA4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467" y="4735441"/>
            <a:ext cx="5391468" cy="444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990" tIns="44496" rIns="88990" bIns="44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GB" noProof="0"/>
              <a:t>按一下以編輯母片</a:t>
            </a:r>
          </a:p>
          <a:p>
            <a:pPr lvl="1"/>
            <a:r>
              <a:rPr lang="zh-TW" altLang="en-GB" noProof="0"/>
              <a:t>第二層</a:t>
            </a:r>
          </a:p>
          <a:p>
            <a:pPr lvl="2"/>
            <a:r>
              <a:rPr lang="zh-TW" altLang="en-GB" noProof="0"/>
              <a:t>第三層</a:t>
            </a:r>
          </a:p>
          <a:p>
            <a:pPr lvl="3"/>
            <a:r>
              <a:rPr lang="zh-TW" altLang="en-GB" noProof="0"/>
              <a:t>第四層</a:t>
            </a:r>
          </a:p>
          <a:p>
            <a:pPr lvl="4"/>
            <a:r>
              <a:rPr lang="zh-TW" altLang="en-GB" noProof="0"/>
              <a:t>第五層</a:t>
            </a:r>
          </a:p>
        </p:txBody>
      </p:sp>
      <p:sp>
        <p:nvSpPr>
          <p:cNvPr id="574470" name="Rectangle 1030">
            <a:extLst>
              <a:ext uri="{FF2B5EF4-FFF2-40B4-BE49-F238E27FC236}">
                <a16:creationId xmlns:a16="http://schemas.microsoft.com/office/drawing/2014/main" id="{9164F8AE-6BCA-4E9B-8B4C-E4B9BA08AD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01007"/>
            <a:ext cx="3124947" cy="51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990" tIns="44496" rIns="88990" bIns="44496" numCol="1" anchor="b" anchorCtr="0" compatLnSpc="1">
            <a:prstTxWarp prst="textNoShape">
              <a:avLst/>
            </a:prstTxWarp>
          </a:bodyPr>
          <a:lstStyle>
            <a:lvl1pPr defTabSz="890870" eaLnBrk="1" hangingPunct="1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74471" name="Rectangle 1031">
            <a:extLst>
              <a:ext uri="{FF2B5EF4-FFF2-40B4-BE49-F238E27FC236}">
                <a16:creationId xmlns:a16="http://schemas.microsoft.com/office/drawing/2014/main" id="{FBF84CBD-1519-4FCC-96C4-5D46ECDD60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9453" y="9401007"/>
            <a:ext cx="3124947" cy="51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990" tIns="44496" rIns="88990" bIns="44496" numCol="1" anchor="b" anchorCtr="0" compatLnSpc="1">
            <a:prstTxWarp prst="textNoShape">
              <a:avLst/>
            </a:prstTxWarp>
          </a:bodyPr>
          <a:lstStyle>
            <a:lvl1pPr algn="r" defTabSz="890588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13E904-5A3D-41B9-A3A3-A9ABEA22BDF7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10258FD1-9398-4A59-915F-A5AC3898A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A78D2626-151A-4AB0-A2B6-E3D6ABE97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495D064-B7A0-492E-87C0-54631CD9D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C19FA78-80BB-4011-B635-F3DD8E76E3C6}" type="slidenum">
              <a:rPr lang="zh-TW" altLang="en-GB" sz="1200" smtClean="0">
                <a:latin typeface="Times New Roman" panose="02020603050405020304" pitchFamily="18" charset="0"/>
              </a:rPr>
              <a:pPr/>
              <a:t>1</a:t>
            </a:fld>
            <a:endParaRPr lang="en-GB" altLang="zh-TW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9730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3606D-EAEA-3B85-BCA1-861A04BAF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7AD71FA2-5E22-8D20-7222-6A9FA0DACC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44F1CEB3-47B5-0DC7-39E2-C57076B42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6041CD52-1E8B-81CE-10E8-A82CAF28E9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  reduce hallucination [</a:t>
            </a:r>
            <a:r>
              <a:rPr lang="en-US" dirty="0" err="1"/>
              <a:t>həˌluːsɪˈneɪʃ</a:t>
            </a:r>
            <a:r>
              <a:rPr lang="en-US" dirty="0"/>
              <a:t>(ə)n]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554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5783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It is getting m</a:t>
            </a:r>
            <a:r>
              <a:rPr lang="en-US" dirty="0"/>
              <a:t>ore and more like the human brain.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6083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dirty="0"/>
              <a:t>Design task-specific features.</a:t>
            </a:r>
          </a:p>
        </p:txBody>
      </p:sp>
    </p:spTree>
    <p:extLst>
      <p:ext uri="{BB962C8B-B14F-4D97-AF65-F5344CB8AC3E}">
        <p14:creationId xmlns:p14="http://schemas.microsoft.com/office/powerpoint/2010/main" val="815180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43726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/>
              <a:t>memorandum: </a:t>
            </a:r>
            <a:r>
              <a:rPr lang="en-US" sz="4000" dirty="0"/>
              <a:t>[.</a:t>
            </a:r>
            <a:r>
              <a:rPr lang="en-US" sz="4000" dirty="0" err="1"/>
              <a:t>memə'rændəm</a:t>
            </a:r>
            <a:r>
              <a:rPr lang="en-US" sz="4000" dirty="0"/>
              <a:t>] </a:t>
            </a: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endParaRPr lang="en-US" sz="1800" b="1" u="sng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800" b="1" u="sng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Phase 1: Linguistic Analysis</a:t>
            </a:r>
            <a:endParaRPr lang="en-US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KaiTi" panose="02010609060101010101" pitchFamily="49" charset="-122"/>
              </a:rPr>
              <a:t>The earliest research in natural language processing was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</a:rPr>
              <a:t>machine translation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KaiTi" panose="02010609060101010101" pitchFamily="49" charset="-122"/>
              </a:rPr>
              <a:t>.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Weaver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first proposed the idea of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machine translation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1949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after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World War II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1954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was the year when automatic translation of about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60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sentences from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Russian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English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was demonstrated in the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Georgetown-IBM experiment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In the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1960s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large-scale research on machine translation was conducted abroad, which cost a huge amount of money. However, people obviously underestimated the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complexity of natural language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at that time, so little progress was made.</a:t>
            </a:r>
            <a:r>
              <a:rPr lang="en-US" sz="1800" kern="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1966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the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ALPAC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released a report that concluded that MT was not immediately achievable and recommended the research community to stop funding it. </a:t>
            </a:r>
            <a:endParaRPr lang="en-US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1950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KaiTi" panose="02010609060101010101" pitchFamily="49" charset="-122"/>
              </a:rPr>
              <a:t>Alan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Turing proposed the famous “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Turing Test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 in his article “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</a:rPr>
              <a:t>Computing Machinery and Intelligence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KaiTi" panose="02010609060101010101" pitchFamily="49" charset="-122"/>
              </a:rPr>
              <a:t>” as a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KaiTi" panose="02010609060101010101" pitchFamily="49" charset="-122"/>
              </a:rPr>
              <a:t>criterion of intelligence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KaiTi" panose="02010609060101010101" pitchFamily="49" charset="-122"/>
              </a:rPr>
              <a:t>The Turing test examined the ability for machines to exhibit intelligent behavior equivalent to that of humans,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which is generally considered to be the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beginning</a:t>
            </a:r>
            <a:r>
              <a:rPr lang="en-US" sz="1800" b="1" u="sng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of natural language processing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1957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Noam Chomsky published his book “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Syntactic Structures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”, which highlighted the importance of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sentence syntax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</a:t>
            </a:r>
            <a:r>
              <a:rPr lang="en-US" sz="1800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language understanding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The invention of the “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Phrase-Structure Grammar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” played an important role in that era. After that, more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Grammar Theories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that were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computationally tractable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were developed.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Eliza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was built to replicate the conversation between a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psychologist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a patient. It was actually the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first chatbot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built based on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pattern matching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transformation rules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ELIZA (the first chatbot) had a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great influence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not only in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NLP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but in the entire field of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1970s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brought new ideas into NLP, such as building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Conceptual Ontologies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which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structured real-world information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into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computer-understandable data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From the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1950s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to the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1990s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NLP mainly adopted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rule-based approaches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Researchers believed that the process of natural language processing is similar to the process of human beings when learning a language, so a large number of researchers conduct research based on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linguistic rules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establish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vocabulary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syntax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semantic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analysis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question and answer, chat and machine translation systems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However, the rule-based approaches have unavoidable shortcomings. First, the rules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cannot cover all sentences</a:t>
            </a:r>
            <a:r>
              <a:rPr lang="en-US" sz="1800" kern="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Secondly, these approaches have extremely high requirements for developers. Developers must not only be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proficient 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computers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but also proficient 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linguistics</a:t>
            </a:r>
            <a:r>
              <a:rPr lang="en-US" sz="1800" kern="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endParaRPr lang="en-US" altLang="zh-TW" dirty="0"/>
          </a:p>
          <a:p>
            <a:pPr eaLnBrk="1" hangingPunct="1"/>
            <a:endParaRPr lang="en-US" altLang="zh-TW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Key Aspects of Natural Language Processing with Symbolic AI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Text Preprocessing and Tokenization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Parsing and Syntactic Analysis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Semantic Analysis and Meaning Extraction</a:t>
            </a:r>
          </a:p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49354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800" u="sng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Phase 2: Computational Linguistics </a:t>
            </a:r>
            <a:endParaRPr lang="en-US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Since late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1980s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early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1990s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the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statistical</a:t>
            </a:r>
            <a:r>
              <a:rPr lang="en-US" sz="1800" b="1" u="sng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data-driven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approaches became popular, replacing most natural language processing systems based on complex sets of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hand-written rules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This progress was the result of both the steady increase of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computational power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and the shift to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machine learning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algorithms. At the time, these statistical models were capable of making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soft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probabilistic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decisions, becoming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mainstream approaches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One of the simplest approaches to NLP, known as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bag-of-words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leverages the number of occurrences of each word as features for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text classification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text ranking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(information retrieval). </a:t>
            </a:r>
            <a:r>
              <a:rPr lang="en-US" sz="1800" b="1" i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-gram model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was a statistical language model,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which is the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u="sng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father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of modern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neural language models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altLang="zh-TW" dirty="0"/>
          </a:p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27012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algn="just">
              <a:spcBef>
                <a:spcPts val="0"/>
              </a:spcBef>
              <a:spcAft>
                <a:spcPts val="600"/>
              </a:spcAft>
            </a:pPr>
            <a:r>
              <a:rPr lang="en-US" sz="1800" u="sng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Phase 3: NLP in the Deep Learning Era (Deep Learning and Large Neural Network Models)</a:t>
            </a:r>
            <a:endParaRPr lang="en-US" sz="18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Starting in the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2000s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neural networks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begin to be used for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language modeling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2003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Bengio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et al. (Montréal) proposed the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first neural language model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that consists of a one-hidden layer feed-forward neural network. The classic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feed-forward neural networks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were progressively replaced with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recurrent neural networks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notion of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multi-task learning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involves training models to solve more than one learning task, while using a set of shared parameters. As a result, models are forced to learn a representation that exploits the commonalities and differences across all tasks. 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2008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Collobert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and </a:t>
            </a:r>
            <a:r>
              <a:rPr lang="en-US" sz="1800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Weston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(at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Google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applied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multi-task learning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to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neural networks for NLP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They used a single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CNN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that, given a sentence, was able to output many language processing predictions such as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part-of-speech tags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named entity tags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and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semantic roles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The entire network was trained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jointly on all the tasks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using weight-sharing of the look-up tables, which enabled the different models to collaborate and share general low-level information in the word embedding matrix. As models are being increasingly evaluated on multiple tasks to gauge their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generalization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ability,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multi-task learning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has gained in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importance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is now used across a wide range of NLP tasks.   Years later, their paper was recognized by many experts as a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fundamental milestone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deep learning for NLP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received the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Test-of-time Award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at the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2018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International Conference on Machine Learning (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ICML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).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2013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Mikolov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et al. (at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Google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introduced arguably the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most popular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word embedding model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Word2Vec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(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Skip-Gram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and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CBOW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). Word embeddings attempted to create a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dense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vector representation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of text, and addresses many challenges faced with using traditional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sparse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bag-of-words representation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Although dense vector representations of words have been used as early as 2003 (Bengio et al.), the main innovation proposed in their paper was an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efficient improvement of the training procedure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After 10 years later,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Mikolov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won the </a:t>
            </a:r>
            <a:r>
              <a:rPr lang="en-US" sz="2800" b="0" dirty="0">
                <a:effectLst/>
              </a:rPr>
              <a:t>Test of Time Award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in NeurIPS2023. 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year 2013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marked the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adoption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of neural network models in NLP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in particular three well-defined types of neural networks: recurrent neural networks (RNNs), convolutional neural networks (CNNs), and recursive neural networks. 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2014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Sutskever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et al. (at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Google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proposed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sequence-to-sequence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learning (for MT), a general end-to-end approach for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mapping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one sequence to another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using a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neural network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In their method, an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encoder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neural network processed a sentence word by word, and compressed it into a vector representation. Then, a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decoder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neural network predicted the output sequence word by word based on the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encoder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state and the previously predicted word that are taken as input at every step. This architecture is particularly useful in tasks such as machine translation (MT) and natural language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generation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(NLG).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2015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Bahdanau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et al. (Bengio’s group, Montréal) introduced the principle of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attention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which is one of the core innovations in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neural machine translation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(NMT). </a:t>
            </a:r>
            <a:r>
              <a:rPr lang="en-US" sz="1800" kern="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basically alleviates the main bottleneck of sequence-to-sequence learning, which is its requirement to compress the entire content of the source sequence into a fixed-size vector.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Attention allows the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decoder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to look back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at the source sequence hidden states that are then combined through a weighted average and provided as additional input to the decoder. 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More recently,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new form of attention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has appeared, called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self-attention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being at the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core/heart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of the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Transformer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architecture (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Google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). In short, it is used to look at the surrounding words in a sentence or paragraph to obtain more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word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contextual representations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 The T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ransformer sparked an explosion of new language model architectures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the most notable being Bidirectional Encoder Representations from Transformers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(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BERT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 and Generative Pre-trained Transformers (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GPT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).</a:t>
            </a:r>
          </a:p>
          <a:p>
            <a:pPr marL="0" marR="0" indent="457200" algn="just">
              <a:spcBef>
                <a:spcPts val="0"/>
              </a:spcBef>
              <a:spcAft>
                <a:spcPts val="6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latest major innovation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the world of NLP was undoubtedly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large</a:t>
            </a:r>
            <a:r>
              <a:rPr lang="en-US" sz="1800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pre-trained language models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Pre-trained language model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embeddings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can be used as 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features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in a target model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or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pre-trained language model can be </a:t>
            </a:r>
            <a:r>
              <a:rPr lang="en-US" sz="1800" b="1" u="sng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fine-tuned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on target task. </a:t>
            </a:r>
            <a:r>
              <a:rPr lang="en-US" sz="1800" kern="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It was shown that pre-trained language models could be fine-tuned on other data related to a specific target task. Additionally, language model embeddings could also be used as features in a target model leading to significant improvements over the then state-of-the-art models.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Since then, a large quality of textual data become accessible and increased processing power, the models are getting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bigger and bigger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with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more and more parameters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The war of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 scale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is in process. </a:t>
            </a:r>
            <a:endParaRPr lang="en-US" altLang="zh-TW" dirty="0"/>
          </a:p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4047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070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31">
            <a:extLst>
              <a:ext uri="{FF2B5EF4-FFF2-40B4-BE49-F238E27FC236}">
                <a16:creationId xmlns:a16="http://schemas.microsoft.com/office/drawing/2014/main" id="{FB7BBF23-0E59-4A93-9DD6-2BC456E01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CFCD161-A7EA-4BDC-876A-4C294145373E}" type="slidenum">
              <a:rPr lang="zh-TW" altLang="en-GB" sz="1200">
                <a:latin typeface="Times New Roman" panose="02020603050405020304" pitchFamily="18" charset="0"/>
              </a:rPr>
              <a:pPr/>
              <a:t>2</a:t>
            </a:fld>
            <a:endParaRPr lang="en-GB" altLang="zh-TW" sz="120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5F6D4203-A3A5-4BB1-910A-0ECB72406B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4C828D8-F121-4AD1-8D81-C9B8613A3B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zh-TW" dirty="0"/>
          </a:p>
        </p:txBody>
      </p:sp>
    </p:spTree>
    <p:extLst>
      <p:ext uri="{BB962C8B-B14F-4D97-AF65-F5344CB8AC3E}">
        <p14:creationId xmlns:p14="http://schemas.microsoft.com/office/powerpoint/2010/main" val="4126681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877356B-B5E7-4E9F-B32B-8AE1F2B5945C}" type="slidenum">
              <a:rPr lang="zh-TW" altLang="en-GB" sz="1200" smtClean="0">
                <a:latin typeface="Times New Roman" panose="02020603050405020304" pitchFamily="18" charset="0"/>
              </a:rPr>
              <a:pPr/>
              <a:t>20</a:t>
            </a:fld>
            <a:endParaRPr lang="en-GB" altLang="zh-TW" sz="1200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   Some of the most frequent ambiguous words are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that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back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down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,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put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and 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set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. Here shows examples of 6 different POSs for the word “</a:t>
            </a:r>
            <a:r>
              <a:rPr lang="en-US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back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”. The word “back” actually has 8 POS.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</a:rPr>
              <a:t>    </a:t>
            </a:r>
            <a:r>
              <a:rPr lang="en-US" altLang="zh-CN" sz="4000" dirty="0"/>
              <a:t>The WordNet 3.0 release has 117,798 nouns, 11,529 verbs, 22,479 adjectives, and 4,481 adverbs. The average noun has </a:t>
            </a:r>
            <a:r>
              <a:rPr lang="en-US" altLang="zh-CN" sz="4000" dirty="0">
                <a:solidFill>
                  <a:srgbClr val="FF0000"/>
                </a:solidFill>
              </a:rPr>
              <a:t>1.23</a:t>
            </a:r>
            <a:r>
              <a:rPr lang="en-US" altLang="zh-CN" sz="4000" dirty="0"/>
              <a:t> senses, and the average verb has </a:t>
            </a:r>
            <a:r>
              <a:rPr lang="en-US" altLang="zh-CN" sz="4000" dirty="0">
                <a:solidFill>
                  <a:srgbClr val="FF0000"/>
                </a:solidFill>
              </a:rPr>
              <a:t>2.16</a:t>
            </a:r>
            <a:r>
              <a:rPr lang="en-US" altLang="zh-CN" sz="4000" dirty="0"/>
              <a:t> senses.</a:t>
            </a:r>
          </a:p>
        </p:txBody>
      </p:sp>
    </p:spTree>
    <p:extLst>
      <p:ext uri="{BB962C8B-B14F-4D97-AF65-F5344CB8AC3E}">
        <p14:creationId xmlns:p14="http://schemas.microsoft.com/office/powerpoint/2010/main" val="2036693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5085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14551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877356B-B5E7-4E9F-B32B-8AE1F2B5945C}" type="slidenum">
              <a:rPr lang="zh-TW" altLang="en-GB" sz="1200" smtClean="0">
                <a:latin typeface="Times New Roman" panose="02020603050405020304" pitchFamily="18" charset="0"/>
              </a:rPr>
              <a:pPr/>
              <a:t>23</a:t>
            </a:fld>
            <a:endParaRPr lang="en-GB" altLang="zh-TW" sz="1200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plural [ˈ</a:t>
            </a:r>
            <a:r>
              <a:rPr lang="en-US" dirty="0" err="1"/>
              <a:t>plʊərəl</a:t>
            </a:r>
            <a:r>
              <a:rPr lang="en-US" dirty="0"/>
              <a:t>]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4035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AA90A-4BE3-1E7B-60C8-3AE75C66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30A03BB2-D97B-D102-183E-B872944968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40A3F9C8-971B-D8C9-D455-4AFBC1D4BA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331D4E78-4799-6A26-B6A7-71ACED87CF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dirty="0"/>
              <a:t>plausible </a:t>
            </a:r>
            <a:r>
              <a:rPr lang="en-US" dirty="0"/>
              <a:t>[ˈ</a:t>
            </a:r>
            <a:r>
              <a:rPr lang="en-US" dirty="0" err="1"/>
              <a:t>plɔzəb</a:t>
            </a:r>
            <a:r>
              <a:rPr lang="en-US" dirty="0"/>
              <a:t>(ə)l] </a:t>
            </a:r>
            <a:r>
              <a:rPr lang="zh-CN" altLang="en-US" dirty="0"/>
              <a:t>、</a:t>
            </a:r>
            <a:endParaRPr lang="en-US" dirty="0"/>
          </a:p>
          <a:p>
            <a:pPr eaLnBrk="1" hangingPunct="1"/>
            <a:r>
              <a:rPr lang="en-US" altLang="zh-CN" dirty="0"/>
              <a:t>World Knowledge</a:t>
            </a:r>
          </a:p>
          <a:p>
            <a:pPr eaLnBrk="1" hangingPunct="1"/>
            <a:r>
              <a:rPr lang="en-US" altLang="zh-CN" dirty="0"/>
              <a:t>Knowledge Carrier </a:t>
            </a:r>
            <a:r>
              <a:rPr lang="en-US" dirty="0"/>
              <a:t>[ˈ</a:t>
            </a:r>
            <a:r>
              <a:rPr lang="en-US" dirty="0" err="1"/>
              <a:t>keriər</a:t>
            </a:r>
            <a:r>
              <a:rPr lang="en-US" dirty="0"/>
              <a:t>]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96527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C5E932EC-AB2D-4745-BD4D-7ACAD437EE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079DB17-2219-4009-9E2A-C44B8979E221}" type="slidenum">
              <a:rPr lang="zh-TW" altLang="en-GB" sz="1200">
                <a:latin typeface="Times New Roman" panose="02020603050405020304" pitchFamily="18" charset="0"/>
              </a:rPr>
              <a:pPr/>
              <a:t>25</a:t>
            </a:fld>
            <a:endParaRPr lang="en-GB" altLang="zh-TW" sz="1200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EE02CE08-569B-4C19-97F9-308C88D170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73025" y="742950"/>
            <a:ext cx="6569075" cy="3695700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C82F4D90-C06B-41F7-B164-9D55F7C5B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TW" dirty="0"/>
          </a:p>
        </p:txBody>
      </p:sp>
    </p:spTree>
    <p:extLst>
      <p:ext uri="{BB962C8B-B14F-4D97-AF65-F5344CB8AC3E}">
        <p14:creationId xmlns:p14="http://schemas.microsoft.com/office/powerpoint/2010/main" val="375052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31">
            <a:extLst>
              <a:ext uri="{FF2B5EF4-FFF2-40B4-BE49-F238E27FC236}">
                <a16:creationId xmlns:a16="http://schemas.microsoft.com/office/drawing/2014/main" id="{814DCF21-4FDB-440A-8644-19DE7A398F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423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8423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8423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8423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8423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842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842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842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8423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BB9A3D7-EA95-4474-85A5-A328BE00E0F4}" type="slidenum">
              <a:rPr lang="zh-TW" altLang="en-GB" sz="120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26</a:t>
            </a:fld>
            <a:endParaRPr lang="en-GB" altLang="zh-TW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EC191555-1F6B-4748-B63B-A1189680A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17850" y="508000"/>
            <a:ext cx="4498975" cy="2530475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4C8B5E1-9A10-4F7A-A5DA-10A8F6E694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7385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0806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B3A8C-280F-76A8-D1CD-E0454615A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B114E6F2-FCAA-5B55-26AA-ED96F44705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0ACD5CD7-3CA3-9289-18A5-A2046B7DCE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52BC934-D74A-7599-CF39-40B16F6285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dirty="0"/>
              <a:t>https://arxiv.org/html/2402.06196v2</a:t>
            </a:r>
          </a:p>
        </p:txBody>
      </p:sp>
    </p:spTree>
    <p:extLst>
      <p:ext uri="{BB962C8B-B14F-4D97-AF65-F5344CB8AC3E}">
        <p14:creationId xmlns:p14="http://schemas.microsoft.com/office/powerpoint/2010/main" val="1420620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6D73D-C9C2-BE78-EE0E-E12515370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3321B379-9F6C-496A-D33B-EBBC803F87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0562ADA9-23D4-58CC-1470-0215D40E18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9EBB718B-BF86-016E-35C8-2ADE7AD99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dirty="0"/>
              <a:t>https://arxiv.org/html/2402.06196v2</a:t>
            </a:r>
          </a:p>
        </p:txBody>
      </p:sp>
    </p:spTree>
    <p:extLst>
      <p:ext uri="{BB962C8B-B14F-4D97-AF65-F5344CB8AC3E}">
        <p14:creationId xmlns:p14="http://schemas.microsoft.com/office/powerpoint/2010/main" val="52522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877356B-B5E7-4E9F-B32B-8AE1F2B5945C}" type="slidenum">
              <a:rPr lang="zh-TW" altLang="en-GB" sz="1200" smtClean="0">
                <a:latin typeface="Times New Roman" panose="02020603050405020304" pitchFamily="18" charset="0"/>
              </a:rPr>
              <a:pPr/>
              <a:t>3</a:t>
            </a:fld>
            <a:endParaRPr lang="en-GB" altLang="zh-TW" sz="1200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ACL: Association for Computational Linguistic</a:t>
            </a:r>
            <a:endParaRPr lang="en-US" altLang="zh-TW" dirty="0"/>
          </a:p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0508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421C2-B707-54F5-2AA0-DC150575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9344C524-EEDA-72CA-BCDE-536F5A656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E68444A4-AA9A-31EB-551A-F32B33F645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0C44D183-756C-98AF-12C4-223A511EB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dirty="0"/>
              <a:t>AI with </a:t>
            </a:r>
            <a:r>
              <a:rPr lang="en-US" dirty="0"/>
              <a:t>a broader vision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Language and Cognition</a:t>
            </a:r>
          </a:p>
          <a:p>
            <a:pPr eaLnBrk="1" hangingPunct="1"/>
            <a:r>
              <a:rPr lang="en-US" altLang="zh-TW" dirty="0"/>
              <a:t>Catherine L Harris, Boston University, Massachusetts, USA</a:t>
            </a:r>
          </a:p>
          <a:p>
            <a:pPr eaLnBrk="1" hangingPunct="1"/>
            <a:r>
              <a:rPr lang="en-US" altLang="zh-TW" dirty="0"/>
              <a:t>     </a:t>
            </a:r>
            <a:r>
              <a:rPr lang="en-US" altLang="zh-TW" b="1" dirty="0"/>
              <a:t>Cognitive scientists </a:t>
            </a:r>
            <a:r>
              <a:rPr lang="en-US" altLang="zh-TW" dirty="0"/>
              <a:t>have long debated whether language and cognition are separate mental faculties, or whether language emerges from general cognitive abilities.</a:t>
            </a:r>
          </a:p>
          <a:p>
            <a:pPr eaLnBrk="1" hangingPunct="1"/>
            <a:endParaRPr lang="en-US" altLang="zh-TW" dirty="0"/>
          </a:p>
          <a:p>
            <a:r>
              <a:rPr lang="zh-CN" altLang="en-US" dirty="0"/>
              <a:t>    认知科学与人工智能有一定的交集，但它们是不同的学科。认知科学是一个跨学科的领域，研究心智和智能的本质，包括心理学、神经科学、语言学、哲学、人类学和计算机科学等多个学科。它关注的是理解人类和动物的认知过程，如感知、记忆、推理和语言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Hinton and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Chomsky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fight against each other.</a:t>
            </a:r>
            <a:endParaRPr lang="zh-CN" altLang="en-US" dirty="0"/>
          </a:p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4473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877356B-B5E7-4E9F-B32B-8AE1F2B5945C}" type="slidenum">
              <a:rPr lang="zh-TW" altLang="en-GB" sz="1200" smtClean="0">
                <a:latin typeface="Times New Roman" panose="02020603050405020304" pitchFamily="18" charset="0"/>
              </a:rPr>
              <a:pPr/>
              <a:t>5</a:t>
            </a:fld>
            <a:endParaRPr lang="en-GB" altLang="zh-TW" sz="1200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396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533A-FEE5-A208-4675-65DF5992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C2EB7FAA-19DC-9B45-D3D4-18EDE9B567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877356B-B5E7-4E9F-B32B-8AE1F2B5945C}" type="slidenum">
              <a:rPr lang="zh-TW" altLang="en-GB" sz="1200" smtClean="0">
                <a:latin typeface="Times New Roman" panose="02020603050405020304" pitchFamily="18" charset="0"/>
              </a:rPr>
              <a:pPr/>
              <a:t>6</a:t>
            </a:fld>
            <a:endParaRPr lang="en-GB" altLang="zh-TW" sz="1200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AD63B524-EEC7-1BE5-BF53-6B756CCF3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9ACA14CE-82EC-606A-0C25-29AA1F66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Finding an efficient parser is a nontrivial problem and a great deal of research has been conducted on parser design. Two basic approaches to parsing are </a:t>
            </a:r>
            <a:r>
              <a:rPr lang="en-US" b="1" dirty="0"/>
              <a:t>top-down parsing and bottom-up parsing</a:t>
            </a:r>
            <a:r>
              <a:rPr lang="en-US" dirty="0"/>
              <a:t>.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Chart </a:t>
            </a:r>
            <a:r>
              <a:rPr lang="en-US" altLang="zh-CN" dirty="0"/>
              <a:t>parsing</a:t>
            </a:r>
            <a:endParaRPr lang="en-US" altLang="zh-TW" dirty="0"/>
          </a:p>
          <a:p>
            <a:pPr eaLnBrk="1" hangingPunct="1"/>
            <a:r>
              <a:rPr lang="en-US" i="0" dirty="0"/>
              <a:t>A shift-reduce parser is a class of efficient, table-driven bottom-up parsing methods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Parsing: Shift – Reduce</a:t>
            </a:r>
          </a:p>
        </p:txBody>
      </p:sp>
    </p:spTree>
    <p:extLst>
      <p:ext uri="{BB962C8B-B14F-4D97-AF65-F5344CB8AC3E}">
        <p14:creationId xmlns:p14="http://schemas.microsoft.com/office/powerpoint/2010/main" val="3187209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dirty="0"/>
              <a:t>borough </a:t>
            </a:r>
            <a:r>
              <a:rPr lang="en-US" dirty="0"/>
              <a:t>US [ˈ</a:t>
            </a:r>
            <a:r>
              <a:rPr lang="en-US" dirty="0" err="1"/>
              <a:t>bɜroʊ</a:t>
            </a:r>
            <a:r>
              <a:rPr lang="en-US" dirty="0"/>
              <a:t>] </a:t>
            </a:r>
          </a:p>
          <a:p>
            <a:pPr eaLnBrk="1" hangingPunct="1"/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Random Forests: ensemble learning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786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918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>
            <a:extLst>
              <a:ext uri="{FF2B5EF4-FFF2-40B4-BE49-F238E27FC236}">
                <a16:creationId xmlns:a16="http://schemas.microsoft.com/office/drawing/2014/main" id="{FDCBD2FD-DB02-4E46-8F06-8EEE8157A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890588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8905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8905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77356B-B5E7-4E9F-B32B-8AE1F2B5945C}" type="slidenum">
              <a:rPr kumimoji="1" lang="zh-TW" alt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8905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GB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6D4C3A3C-9426-4974-9957-2CAB94EC4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741363"/>
            <a:ext cx="6577013" cy="3698875"/>
          </a:xfrm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B9E0329A-362D-4A8E-90B5-EC44642B01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334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D365CFA-2AFD-4E47-8B76-FE2B87F4DE9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FD65488-22C7-4F71-911C-D7C83C202898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1240E9FC-A05C-446B-A1A6-348D420F2088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3F494C09-26A7-405B-B111-9D68753913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42BCBEC2-6530-459B-9AA7-8557A2E899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99584DF1-1C70-441A-9BAF-B0EECAFD1D9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4C2CBF1C-7D70-4E4F-847D-62901E7E2F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BDF6EF2B-D683-4E8C-BFFF-B1F21F8DB1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54C1919B-AD7C-4382-9514-A3A06BB6E1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849F0F5F-5051-478D-90F6-D642D0EB6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FB5C00EF-4279-4CCB-AC29-927BDDD13E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68EA3433-DADE-497E-B6BC-C430B921F4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D385960E-5D66-48E0-9378-90757D8279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AF88092D-AB0B-48DC-AADF-470FA71EE83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6904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  <a:noFill/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76904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54DD64AC-37A4-44AA-8DD4-E6130448E3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2163CD1-E63C-4F3F-89AA-784059F5A5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89E6ABB2-E809-45D4-95D0-79F1F332C0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CA3109-B932-47F1-B508-F2A04E419C5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929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4879D3-F9EB-453E-983D-9F9C5238F4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82E5874-D412-4BAD-93C8-BD46B14E16C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BC347-1340-4519-BDF6-84840DAB959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E17E72A7-7E2F-46DB-A836-4EB1BB807F1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182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33400"/>
            <a:ext cx="27432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33400"/>
            <a:ext cx="80264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B575AC2-76A4-41CE-8DE2-BA788AD530A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D462A2C-B617-40A8-8EC1-D5D668B9BD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CD240-294E-4246-9B6C-EF15D5F85AF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348A4E7E-F47E-498D-9648-0C193F23615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4286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848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E4195B-3E01-4561-8D48-F6424D81716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9AC0592-B25A-4E95-9327-D7A03A2BB5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893D1-9AC8-420C-9CA5-F9069A2212E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369E50E2-869F-45DC-9FCF-C96D4C06CF4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850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AD365CFA-2AFD-4E47-8B76-FE2B87F4DE9D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7FD65488-22C7-4F71-911C-D7C83C202898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1240E9FC-A05C-446B-A1A6-348D420F2088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3F494C09-26A7-405B-B111-9D68753913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42BCBEC2-6530-459B-9AA7-8557A2E899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99584DF1-1C70-441A-9BAF-B0EECAFD1D9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4C2CBF1C-7D70-4E4F-847D-62901E7E2F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>
                <a:extLst>
                  <a:ext uri="{FF2B5EF4-FFF2-40B4-BE49-F238E27FC236}">
                    <a16:creationId xmlns:a16="http://schemas.microsoft.com/office/drawing/2014/main" id="{BDF6EF2B-D683-4E8C-BFFF-B1F21F8DB1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>
                <a:extLst>
                  <a:ext uri="{FF2B5EF4-FFF2-40B4-BE49-F238E27FC236}">
                    <a16:creationId xmlns:a16="http://schemas.microsoft.com/office/drawing/2014/main" id="{54C1919B-AD7C-4382-9514-A3A06BB6E1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>
                <a:extLst>
                  <a:ext uri="{FF2B5EF4-FFF2-40B4-BE49-F238E27FC236}">
                    <a16:creationId xmlns:a16="http://schemas.microsoft.com/office/drawing/2014/main" id="{849F0F5F-5051-478D-90F6-D642D0EB664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>
                <a:extLst>
                  <a:ext uri="{FF2B5EF4-FFF2-40B4-BE49-F238E27FC236}">
                    <a16:creationId xmlns:a16="http://schemas.microsoft.com/office/drawing/2014/main" id="{FB5C00EF-4279-4CCB-AC29-927BDDD13E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>
                <a:extLst>
                  <a:ext uri="{FF2B5EF4-FFF2-40B4-BE49-F238E27FC236}">
                    <a16:creationId xmlns:a16="http://schemas.microsoft.com/office/drawing/2014/main" id="{68EA3433-DADE-497E-B6BC-C430B921F4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D385960E-5D66-48E0-9378-90757D8279C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AF88092D-AB0B-48DC-AADF-470FA71EE83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6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6904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  <a:noFill/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76904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54DD64AC-37A4-44AA-8DD4-E6130448E3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D2163CD1-E63C-4F3F-89AA-784059F5A5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89E6ABB2-E809-45D4-95D0-79F1F332C0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CA3109-B932-47F1-B508-F2A04E419C5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3280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F1CC47-E9C9-4985-B71F-0C14D5BFEC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F00B45-2C01-4132-BCC3-3998AA85D20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9991-9F17-4989-AA03-5F58EA86783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76C6E5C-885C-4EA9-B5D2-ECD689C72EC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0064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D5170E-6131-400E-B0B8-45B868AB8A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A41616B-36D0-4544-8788-B711ADB584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7A27D-A156-4D32-AF72-77399F2B3BA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F4D2FB8C-4BFD-4D7A-AD7F-DD1DE93F4A5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202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724F9A3-7098-4CEC-9C63-FEBC4D072D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021021E-5B07-4413-BEFF-4308BFBF50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95598-B713-44F7-9230-2689E69EE3C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9633057-95F7-46D6-81A9-F1A91A6931A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6267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4345D5-097A-444C-A984-482A01A86F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5F54F8-3756-4CAC-9840-811688F869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67598-6066-4D97-BF9A-D18DB76C169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CE4D2999-ED06-4A92-B676-34CFAB7830D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257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9427A-B994-4108-AAA7-77963D968BC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427F65-9730-4506-98F1-54356F5817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CD90A-1AF8-42F4-808E-E24D6A8661A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AF4FBD1-154A-4039-9493-D6CEFB935FB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4518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E4460D5-6447-42CF-83EA-E980B53A9E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1BBBF8B-28F7-4DC8-A55C-07FAE7C8A1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3B95C-F28B-4B5A-999B-6F3059162F6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9F3A7455-767E-46C8-8FD5-8CC8A34FAD6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7039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F1CC47-E9C9-4985-B71F-0C14D5BFEC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5F00B45-2C01-4132-BCC3-3998AA85D20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A9991-9F17-4989-AA03-5F58EA86783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76C6E5C-885C-4EA9-B5D2-ECD689C72EC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23767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D276CA-AC94-4DCD-BC82-E35D0A8C7C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69726FF-DB68-4B47-B684-912DBA9C90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6F718F-AB82-43AE-A147-1502370D7BE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53A184B-D43F-4A48-AD20-645A19A9566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425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A9C77F-AB1C-4D1E-A7F6-D0194AB7E7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6DB4FE-9B63-4987-A5D7-735121C85B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7B209-B200-4551-B255-8F4D4E9B24A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E01B4DF-537A-4597-B315-3E765902082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5903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34879D3-F9EB-453E-983D-9F9C5238F40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82E5874-D412-4BAD-93C8-BD46B14E16C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BC347-1340-4519-BDF6-84840DAB959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E17E72A7-7E2F-46DB-A836-4EB1BB807F1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04349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33400"/>
            <a:ext cx="2743200" cy="5562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33400"/>
            <a:ext cx="8026400" cy="5562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B575AC2-76A4-41CE-8DE2-BA788AD530A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D462A2C-B617-40A8-8EC1-D5D668B9BD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8CD240-294E-4246-9B6C-EF15D5F85AF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348A4E7E-F47E-498D-9648-0C193F23615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3730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447800"/>
            <a:ext cx="53848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E4195B-3E01-4561-8D48-F6424D81716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9AC0592-B25A-4E95-9327-D7A03A2BB5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893D1-9AC8-420C-9CA5-F9069A2212E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369E50E2-869F-45DC-9FCF-C96D4C06CF4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76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ED5170E-6131-400E-B0B8-45B868AB8AE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A41616B-36D0-4544-8788-B711ADB5847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7A27D-A156-4D32-AF72-77399F2B3BA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F4D2FB8C-4BFD-4D7A-AD7F-DD1DE93F4A5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064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724F9A3-7098-4CEC-9C63-FEBC4D072D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021021E-5B07-4413-BEFF-4308BFBF50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95598-B713-44F7-9230-2689E69EE3C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9633057-95F7-46D6-81A9-F1A91A6931A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605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4345D5-097A-444C-A984-482A01A86F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5F54F8-3756-4CAC-9840-811688F869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67598-6066-4D97-BF9A-D18DB76C169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CE4D2999-ED06-4A92-B676-34CFAB7830D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037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9427A-B994-4108-AAA7-77963D968BC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427F65-9730-4506-98F1-54356F5817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CD90A-1AF8-42F4-808E-E24D6A8661A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BAF4FBD1-154A-4039-9493-D6CEFB935FB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185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E4460D5-6447-42CF-83EA-E980B53A9E5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1BBBF8B-28F7-4DC8-A55C-07FAE7C8A1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3B95C-F28B-4B5A-999B-6F3059162F6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9F3A7455-767E-46C8-8FD5-8CC8A34FAD6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27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0D276CA-AC94-4DCD-BC82-E35D0A8C7C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69726FF-DB68-4B47-B684-912DBA9C90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6F718F-AB82-43AE-A147-1502370D7BE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53A184B-D43F-4A48-AD20-645A19A9566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474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A9C77F-AB1C-4D1E-A7F6-D0194AB7E7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6DB4FE-9B63-4987-A5D7-735121C85BD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7B209-B200-4551-B255-8F4D4E9B24A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E01B4DF-537A-4597-B315-3E765902082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055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>
            <a:extLst>
              <a:ext uri="{FF2B5EF4-FFF2-40B4-BE49-F238E27FC236}">
                <a16:creationId xmlns:a16="http://schemas.microsoft.com/office/drawing/2014/main" id="{3F541518-4365-4222-967F-0C3B76D1690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0000" y="6248400"/>
            <a:ext cx="741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768003" name="Rectangle 3">
            <a:extLst>
              <a:ext uri="{FF2B5EF4-FFF2-40B4-BE49-F238E27FC236}">
                <a16:creationId xmlns:a16="http://schemas.microsoft.com/office/drawing/2014/main" id="{5A00A080-E0FD-4AE9-80C0-45910039C22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60000" y="62484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878AB7F-A796-4B68-9575-A7887C5F3B8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93FAF7F5-EB48-4009-8925-B315525BB49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2" name="Rectangle 5">
              <a:extLst>
                <a:ext uri="{FF2B5EF4-FFF2-40B4-BE49-F238E27FC236}">
                  <a16:creationId xmlns:a16="http://schemas.microsoft.com/office/drawing/2014/main" id="{3E4FFC4C-4F82-4C17-8C5A-D9F32C304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>
              <a:extLst>
                <a:ext uri="{FF2B5EF4-FFF2-40B4-BE49-F238E27FC236}">
                  <a16:creationId xmlns:a16="http://schemas.microsoft.com/office/drawing/2014/main" id="{2191A028-F183-4FCA-928B-0D18AE1D6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>
              <a:extLst>
                <a:ext uri="{FF2B5EF4-FFF2-40B4-BE49-F238E27FC236}">
                  <a16:creationId xmlns:a16="http://schemas.microsoft.com/office/drawing/2014/main" id="{488B8592-8726-4432-B075-C3FFA4156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>
              <a:extLst>
                <a:ext uri="{FF2B5EF4-FFF2-40B4-BE49-F238E27FC236}">
                  <a16:creationId xmlns:a16="http://schemas.microsoft.com/office/drawing/2014/main" id="{F1D3FA43-CB2F-4276-A920-E6B5A06A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>
              <a:extLst>
                <a:ext uri="{FF2B5EF4-FFF2-40B4-BE49-F238E27FC236}">
                  <a16:creationId xmlns:a16="http://schemas.microsoft.com/office/drawing/2014/main" id="{EC04AD65-4DB8-4718-9183-A089055DE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>
              <a:extLst>
                <a:ext uri="{FF2B5EF4-FFF2-40B4-BE49-F238E27FC236}">
                  <a16:creationId xmlns:a16="http://schemas.microsoft.com/office/drawing/2014/main" id="{835100D6-7F2F-489C-93F6-1B8452FE3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>
              <a:extLst>
                <a:ext uri="{FF2B5EF4-FFF2-40B4-BE49-F238E27FC236}">
                  <a16:creationId xmlns:a16="http://schemas.microsoft.com/office/drawing/2014/main" id="{63B7CF5D-043D-47AC-940B-4F598073F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>
              <a:extLst>
                <a:ext uri="{FF2B5EF4-FFF2-40B4-BE49-F238E27FC236}">
                  <a16:creationId xmlns:a16="http://schemas.microsoft.com/office/drawing/2014/main" id="{0D386FCB-88F4-42E9-934B-DAB1E4637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>
              <a:extLst>
                <a:ext uri="{FF2B5EF4-FFF2-40B4-BE49-F238E27FC236}">
                  <a16:creationId xmlns:a16="http://schemas.microsoft.com/office/drawing/2014/main" id="{9DAC22E4-D633-4FFF-9864-FA2DD1FD9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>
            <a:extLst>
              <a:ext uri="{FF2B5EF4-FFF2-40B4-BE49-F238E27FC236}">
                <a16:creationId xmlns:a16="http://schemas.microsoft.com/office/drawing/2014/main" id="{AEF86ED6-4769-4686-8385-7358979586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10972800" cy="685800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30" name="Rectangle 15">
            <a:extLst>
              <a:ext uri="{FF2B5EF4-FFF2-40B4-BE49-F238E27FC236}">
                <a16:creationId xmlns:a16="http://schemas.microsoft.com/office/drawing/2014/main" id="{6B7BAF5B-721C-4B41-AF7D-FC6EE90E3E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768016" name="Rectangle 16">
            <a:extLst>
              <a:ext uri="{FF2B5EF4-FFF2-40B4-BE49-F238E27FC236}">
                <a16:creationId xmlns:a16="http://schemas.microsoft.com/office/drawing/2014/main" id="{D2842FE8-286C-4438-B5A7-003DB712FC4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727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1" r:id="rId1"/>
    <p:sldLayoutId id="2147484420" r:id="rId2"/>
    <p:sldLayoutId id="2147484421" r:id="rId3"/>
    <p:sldLayoutId id="2147484422" r:id="rId4"/>
    <p:sldLayoutId id="2147484423" r:id="rId5"/>
    <p:sldLayoutId id="2147484424" r:id="rId6"/>
    <p:sldLayoutId id="2147484425" r:id="rId7"/>
    <p:sldLayoutId id="2147484426" r:id="rId8"/>
    <p:sldLayoutId id="2147484427" r:id="rId9"/>
    <p:sldLayoutId id="2147484428" r:id="rId10"/>
    <p:sldLayoutId id="2147484429" r:id="rId11"/>
    <p:sldLayoutId id="2147484430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26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500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500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5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>
            <a:extLst>
              <a:ext uri="{FF2B5EF4-FFF2-40B4-BE49-F238E27FC236}">
                <a16:creationId xmlns:a16="http://schemas.microsoft.com/office/drawing/2014/main" id="{3F541518-4365-4222-967F-0C3B76D1690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0000" y="6248400"/>
            <a:ext cx="741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COMP323P Foundation of Chinese Computing (Lecture 1)</a:t>
            </a:r>
          </a:p>
        </p:txBody>
      </p:sp>
      <p:sp>
        <p:nvSpPr>
          <p:cNvPr id="768003" name="Rectangle 3">
            <a:extLst>
              <a:ext uri="{FF2B5EF4-FFF2-40B4-BE49-F238E27FC236}">
                <a16:creationId xmlns:a16="http://schemas.microsoft.com/office/drawing/2014/main" id="{5A00A080-E0FD-4AE9-80C0-45910039C22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60000" y="62484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878AB7F-A796-4B68-9575-A7887C5F3B8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8" name="Group 4">
            <a:extLst>
              <a:ext uri="{FF2B5EF4-FFF2-40B4-BE49-F238E27FC236}">
                <a16:creationId xmlns:a16="http://schemas.microsoft.com/office/drawing/2014/main" id="{93FAF7F5-EB48-4009-8925-B315525BB49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2" name="Rectangle 5">
              <a:extLst>
                <a:ext uri="{FF2B5EF4-FFF2-40B4-BE49-F238E27FC236}">
                  <a16:creationId xmlns:a16="http://schemas.microsoft.com/office/drawing/2014/main" id="{3E4FFC4C-4F82-4C17-8C5A-D9F32C304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6">
              <a:extLst>
                <a:ext uri="{FF2B5EF4-FFF2-40B4-BE49-F238E27FC236}">
                  <a16:creationId xmlns:a16="http://schemas.microsoft.com/office/drawing/2014/main" id="{2191A028-F183-4FCA-928B-0D18AE1D6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Rectangle 7">
              <a:extLst>
                <a:ext uri="{FF2B5EF4-FFF2-40B4-BE49-F238E27FC236}">
                  <a16:creationId xmlns:a16="http://schemas.microsoft.com/office/drawing/2014/main" id="{488B8592-8726-4432-B075-C3FFA4156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>
              <a:extLst>
                <a:ext uri="{FF2B5EF4-FFF2-40B4-BE49-F238E27FC236}">
                  <a16:creationId xmlns:a16="http://schemas.microsoft.com/office/drawing/2014/main" id="{F1D3FA43-CB2F-4276-A920-E6B5A06A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>
              <a:extLst>
                <a:ext uri="{FF2B5EF4-FFF2-40B4-BE49-F238E27FC236}">
                  <a16:creationId xmlns:a16="http://schemas.microsoft.com/office/drawing/2014/main" id="{EC04AD65-4DB8-4718-9183-A089055DE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>
              <a:extLst>
                <a:ext uri="{FF2B5EF4-FFF2-40B4-BE49-F238E27FC236}">
                  <a16:creationId xmlns:a16="http://schemas.microsoft.com/office/drawing/2014/main" id="{835100D6-7F2F-489C-93F6-1B8452FE3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>
              <a:extLst>
                <a:ext uri="{FF2B5EF4-FFF2-40B4-BE49-F238E27FC236}">
                  <a16:creationId xmlns:a16="http://schemas.microsoft.com/office/drawing/2014/main" id="{63B7CF5D-043D-47AC-940B-4F598073F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9" name="Rectangle 12">
              <a:extLst>
                <a:ext uri="{FF2B5EF4-FFF2-40B4-BE49-F238E27FC236}">
                  <a16:creationId xmlns:a16="http://schemas.microsoft.com/office/drawing/2014/main" id="{0D386FCB-88F4-42E9-934B-DAB1E4637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>
              <a:extLst>
                <a:ext uri="{FF2B5EF4-FFF2-40B4-BE49-F238E27FC236}">
                  <a16:creationId xmlns:a16="http://schemas.microsoft.com/office/drawing/2014/main" id="{9DAC22E4-D633-4FFF-9864-FA2DD1FD9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en-US" sz="180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>
            <a:extLst>
              <a:ext uri="{FF2B5EF4-FFF2-40B4-BE49-F238E27FC236}">
                <a16:creationId xmlns:a16="http://schemas.microsoft.com/office/drawing/2014/main" id="{AEF86ED6-4769-4686-8385-7358979586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533400"/>
            <a:ext cx="10972800" cy="685800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30" name="Rectangle 15">
            <a:extLst>
              <a:ext uri="{FF2B5EF4-FFF2-40B4-BE49-F238E27FC236}">
                <a16:creationId xmlns:a16="http://schemas.microsoft.com/office/drawing/2014/main" id="{6B7BAF5B-721C-4B41-AF7D-FC6EE90E3E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10972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768016" name="Rectangle 16">
            <a:extLst>
              <a:ext uri="{FF2B5EF4-FFF2-40B4-BE49-F238E27FC236}">
                <a16:creationId xmlns:a16="http://schemas.microsoft.com/office/drawing/2014/main" id="{D2842FE8-286C-4438-B5A7-003DB712FC4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727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/>
              <a:t>17/01/2011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753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445" r:id="rId3"/>
    <p:sldLayoutId id="2147484446" r:id="rId4"/>
    <p:sldLayoutId id="2147484447" r:id="rId5"/>
    <p:sldLayoutId id="2147484448" r:id="rId6"/>
    <p:sldLayoutId id="2147484449" r:id="rId7"/>
    <p:sldLayoutId id="2147484450" r:id="rId8"/>
    <p:sldLayoutId id="2147484451" r:id="rId9"/>
    <p:sldLayoutId id="2147484452" r:id="rId10"/>
    <p:sldLayoutId id="2147484453" r:id="rId11"/>
    <p:sldLayoutId id="214748445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bg1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26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500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500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5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5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webp"/><Relationship Id="rId4" Type="http://schemas.openxmlformats.org/officeDocument/2006/relationships/image" Target="../media/image12.web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web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rxiv.org/pdf/2304.13712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rxiv.org/html/2402.06196v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rxiv.org/html/2402.06196v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295DCFEC-94D4-4CDA-917F-BF78B15ECC4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40480" y="2194560"/>
            <a:ext cx="8321040" cy="1554480"/>
          </a:xfrm>
        </p:spPr>
        <p:txBody>
          <a:bodyPr anchor="ctr"/>
          <a:lstStyle/>
          <a:p>
            <a:pPr algn="ctr" eaLnBrk="1" hangingPunct="1"/>
            <a:r>
              <a:rPr lang="en-US" altLang="zh-CN" sz="4400" dirty="0">
                <a:solidFill>
                  <a:schemeClr val="bg1"/>
                </a:solidFill>
                <a:latin typeface="Century Schoolbook" panose="02040604050505020304" pitchFamily="18" charset="0"/>
              </a:rPr>
              <a:t>COMP5423 </a:t>
            </a:r>
            <a:r>
              <a:rPr lang="en-US" altLang="zh-TW" sz="4400" dirty="0">
                <a:solidFill>
                  <a:schemeClr val="bg1"/>
                </a:solidFill>
                <a:latin typeface="Century Schoolbook" panose="02040604050505020304" pitchFamily="18" charset="0"/>
              </a:rPr>
              <a:t>Natural Language Processing</a:t>
            </a:r>
            <a:endParaRPr lang="en-GB" altLang="zh-TW" sz="44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6" name="Rectangle: Rounded Corners 22">
            <a:extLst>
              <a:ext uri="{FF2B5EF4-FFF2-40B4-BE49-F238E27FC236}">
                <a16:creationId xmlns:a16="http://schemas.microsoft.com/office/drawing/2014/main" id="{83EF50F6-3D65-73D0-CB4E-5C5E7B917D1D}"/>
              </a:ext>
            </a:extLst>
          </p:cNvPr>
          <p:cNvSpPr/>
          <p:nvPr/>
        </p:nvSpPr>
        <p:spPr>
          <a:xfrm>
            <a:off x="609600" y="1524000"/>
            <a:ext cx="10972800" cy="533400"/>
          </a:xfrm>
          <a:prstGeom prst="roundRect">
            <a:avLst/>
          </a:prstGeom>
          <a:solidFill>
            <a:srgbClr val="99CCFF"/>
          </a:solidFill>
          <a:ln w="127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rPr>
              <a:t>Sequence-to-Sequence Generation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E1E9DC73-BD8A-4599-B9E1-E7B43A93C80C}"/>
              </a:ext>
            </a:extLst>
          </p:cNvPr>
          <p:cNvSpPr/>
          <p:nvPr/>
        </p:nvSpPr>
        <p:spPr>
          <a:xfrm>
            <a:off x="609600" y="2133600"/>
            <a:ext cx="109728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3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NLP Application Tasks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sp>
        <p:nvSpPr>
          <p:cNvPr id="2" name="Rectangle: Rounded Corners 22">
            <a:extLst>
              <a:ext uri="{FF2B5EF4-FFF2-40B4-BE49-F238E27FC236}">
                <a16:creationId xmlns:a16="http://schemas.microsoft.com/office/drawing/2014/main" id="{44DDB1E7-F9D7-E4F5-8000-936BCF9167E4}"/>
              </a:ext>
            </a:extLst>
          </p:cNvPr>
          <p:cNvSpPr/>
          <p:nvPr/>
        </p:nvSpPr>
        <p:spPr>
          <a:xfrm>
            <a:off x="609600" y="5715000"/>
            <a:ext cx="10972800" cy="457200"/>
          </a:xfrm>
          <a:prstGeom prst="roundRect">
            <a:avLst/>
          </a:prstGeom>
          <a:solidFill>
            <a:srgbClr val="99CCFF"/>
          </a:solidFill>
          <a:ln w="127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rPr>
              <a:t>Sequence-to-Sequence Models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rPr>
              <a:t>: BART, T5, …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AEDA1A-CEE9-5FB9-A0BA-CE5E1C68DAAA}"/>
              </a:ext>
            </a:extLst>
          </p:cNvPr>
          <p:cNvGrpSpPr/>
          <p:nvPr/>
        </p:nvGrpSpPr>
        <p:grpSpPr>
          <a:xfrm>
            <a:off x="457200" y="2721556"/>
            <a:ext cx="11277600" cy="2475734"/>
            <a:chOff x="457200" y="2645356"/>
            <a:chExt cx="11277600" cy="247573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EE79BED-2D5E-1AF1-4B6A-41A343278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400" y="3033158"/>
              <a:ext cx="3200400" cy="20879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F1AC11-8E3E-E4D9-2816-822056DA2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0" t="4154" r="8750" b="13592"/>
            <a:stretch/>
          </p:blipFill>
          <p:spPr>
            <a:xfrm>
              <a:off x="4419600" y="3124200"/>
              <a:ext cx="3991323" cy="162041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118673" y="2645356"/>
              <a:ext cx="21579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Machine Translation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57600" y="2645356"/>
              <a:ext cx="2395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Abstractive Summarization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24600" y="2645356"/>
              <a:ext cx="22097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Response Generation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05687" y="2651431"/>
              <a:ext cx="2200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Answer Generation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B5F583-B8FF-EBEE-23A5-547BF10A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78766"/>
              <a:ext cx="3837438" cy="1695450"/>
            </a:xfrm>
            <a:prstGeom prst="rect">
              <a:avLst/>
            </a:prstGeom>
          </p:spPr>
        </p:pic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CB98127-4931-31AD-B76D-F74838F91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FEB15-E026-CBD5-4970-5386317FE6A4}"/>
              </a:ext>
            </a:extLst>
          </p:cNvPr>
          <p:cNvSpPr txBox="1"/>
          <p:nvPr/>
        </p:nvSpPr>
        <p:spPr>
          <a:xfrm>
            <a:off x="8651949" y="5257800"/>
            <a:ext cx="2965302" cy="338554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etrieval-Augmented Generation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907689-5ED8-C2A3-61CC-0A89B931DE22}"/>
              </a:ext>
            </a:extLst>
          </p:cNvPr>
          <p:cNvSpPr/>
          <p:nvPr/>
        </p:nvSpPr>
        <p:spPr bwMode="auto">
          <a:xfrm>
            <a:off x="8572496" y="3810000"/>
            <a:ext cx="1485903" cy="131109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08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7995B-627B-9C62-9AF8-922DA26BD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D3AFC0C1-22C0-3CA4-4B08-945566CD1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0F911A1-6917-6DAD-C9F9-2F806036F3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E0B98C93-EF1A-DE2D-4253-D89A8273401A}"/>
              </a:ext>
            </a:extLst>
          </p:cNvPr>
          <p:cNvSpPr/>
          <p:nvPr/>
        </p:nvSpPr>
        <p:spPr>
          <a:xfrm>
            <a:off x="609600" y="1524000"/>
            <a:ext cx="10972800" cy="533400"/>
          </a:xfrm>
          <a:prstGeom prst="roundRect">
            <a:avLst/>
          </a:prstGeom>
          <a:solidFill>
            <a:srgbClr val="99CCFF"/>
          </a:solidFill>
          <a:ln w="127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rPr>
              <a:t>Sequence-to-Sequence Generation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B8F377-08FE-42E4-90BF-33AEF034343F}"/>
              </a:ext>
            </a:extLst>
          </p:cNvPr>
          <p:cNvGrpSpPr/>
          <p:nvPr/>
        </p:nvGrpSpPr>
        <p:grpSpPr>
          <a:xfrm>
            <a:off x="3138487" y="2514600"/>
            <a:ext cx="5915025" cy="3733800"/>
            <a:chOff x="3138487" y="2488103"/>
            <a:chExt cx="5915025" cy="37338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45D721-4AFC-81BE-42B9-676F1F27956D}"/>
                </a:ext>
              </a:extLst>
            </p:cNvPr>
            <p:cNvSpPr txBox="1"/>
            <p:nvPr/>
          </p:nvSpPr>
          <p:spPr>
            <a:xfrm>
              <a:off x="3886197" y="5821793"/>
              <a:ext cx="44196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kumimoji="1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etrieval-Augmented Generation (RAG)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12CDCA-5757-1911-6F68-F1296123E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487" y="2688461"/>
              <a:ext cx="5915025" cy="309324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67460C-CC55-6A68-3540-4D4B111AB7CB}"/>
                </a:ext>
              </a:extLst>
            </p:cNvPr>
            <p:cNvSpPr txBox="1"/>
            <p:nvPr/>
          </p:nvSpPr>
          <p:spPr>
            <a:xfrm>
              <a:off x="4724400" y="2488103"/>
              <a:ext cx="11430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kumimoji="1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etriev</a:t>
              </a: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er</a:t>
              </a:r>
              <a:endPara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199A3D-C51B-FBD6-906D-CCB86587078B}"/>
                </a:ext>
              </a:extLst>
            </p:cNvPr>
            <p:cNvSpPr txBox="1"/>
            <p:nvPr/>
          </p:nvSpPr>
          <p:spPr>
            <a:xfrm>
              <a:off x="6096000" y="2488103"/>
              <a:ext cx="1219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Generator</a:t>
              </a:r>
              <a:endPara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91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Technologies </a:t>
            </a:r>
            <a:r>
              <a:rPr lang="en-US" altLang="zh-CN" dirty="0"/>
              <a:t>for</a:t>
            </a:r>
            <a:r>
              <a:rPr lang="en-US" altLang="zh-TW" dirty="0"/>
              <a:t> NLP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From Machine Learning to Deep Learning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26A60FA-24E5-F2BB-2F05-017CB9526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Picture 12" descr="The Difference Between Machine Learning and Deep Learning">
            <a:extLst>
              <a:ext uri="{FF2B5EF4-FFF2-40B4-BE49-F238E27FC236}">
                <a16:creationId xmlns:a16="http://schemas.microsoft.com/office/drawing/2014/main" id="{B02BEF9D-12E7-86F3-7146-2314A7DBF4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19192" r="8975" b="5637"/>
          <a:stretch/>
        </p:blipFill>
        <p:spPr bwMode="auto">
          <a:xfrm>
            <a:off x="1173480" y="2636520"/>
            <a:ext cx="5229590" cy="3840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CE69340-8FFC-AA28-5B77-5B500AB23097}"/>
              </a:ext>
            </a:extLst>
          </p:cNvPr>
          <p:cNvGrpSpPr/>
          <p:nvPr/>
        </p:nvGrpSpPr>
        <p:grpSpPr>
          <a:xfrm>
            <a:off x="6781800" y="2636520"/>
            <a:ext cx="3962400" cy="3840480"/>
            <a:chOff x="6781800" y="2636520"/>
            <a:chExt cx="3962400" cy="38404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B31E0B-6F9A-CB21-2542-737671348A0F}"/>
                </a:ext>
              </a:extLst>
            </p:cNvPr>
            <p:cNvSpPr txBox="1"/>
            <p:nvPr/>
          </p:nvSpPr>
          <p:spPr>
            <a:xfrm>
              <a:off x="6781800" y="2636520"/>
              <a:ext cx="3962400" cy="3840480"/>
            </a:xfrm>
            <a:prstGeom prst="rect">
              <a:avLst/>
            </a:prstGeom>
            <a:solidFill>
              <a:srgbClr val="FFF2CC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63D455-39AB-1CB5-EE02-4B114521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843" y="3166084"/>
              <a:ext cx="7315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28F698-E044-F8D4-4173-05A35BDA5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80" y="4237912"/>
              <a:ext cx="7315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92D36F-EBD0-1DB4-C848-256CC2581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80" y="5341322"/>
              <a:ext cx="731520" cy="731520"/>
            </a:xfrm>
            <a:prstGeom prst="flowChartConnector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6E3B2A-B362-C790-7541-AE921F40D345}"/>
                </a:ext>
              </a:extLst>
            </p:cNvPr>
            <p:cNvCxnSpPr>
              <a:stCxn id="22" idx="3"/>
            </p:cNvCxnSpPr>
            <p:nvPr/>
          </p:nvCxnSpPr>
          <p:spPr bwMode="auto">
            <a:xfrm>
              <a:off x="9127195" y="3531844"/>
              <a:ext cx="51840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13835EB-42CB-8169-7944-09AB08D842E5}"/>
                </a:ext>
              </a:extLst>
            </p:cNvPr>
            <p:cNvCxnSpPr>
              <a:cxnSpLocks/>
              <a:stCxn id="23" idx="3"/>
            </p:cNvCxnSpPr>
            <p:nvPr/>
          </p:nvCxnSpPr>
          <p:spPr bwMode="auto">
            <a:xfrm>
              <a:off x="9127195" y="4603672"/>
              <a:ext cx="518408" cy="170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EF4CAA4-9687-4F3C-EA3C-C283456FB09D}"/>
                </a:ext>
              </a:extLst>
            </p:cNvPr>
            <p:cNvCxnSpPr>
              <a:cxnSpLocks/>
              <a:stCxn id="24" idx="3"/>
            </p:cNvCxnSpPr>
            <p:nvPr/>
          </p:nvCxnSpPr>
          <p:spPr bwMode="auto">
            <a:xfrm>
              <a:off x="9127195" y="5707082"/>
              <a:ext cx="504485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09646AF-4C1B-DA15-C9D9-3063CD2F07CD}"/>
                </a:ext>
              </a:extLst>
            </p:cNvPr>
            <p:cNvGrpSpPr/>
            <p:nvPr/>
          </p:nvGrpSpPr>
          <p:grpSpPr>
            <a:xfrm>
              <a:off x="6934200" y="3048000"/>
              <a:ext cx="2192995" cy="3124200"/>
              <a:chOff x="6858000" y="3048000"/>
              <a:chExt cx="2192995" cy="31242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E690B62-EFAF-8EA7-A98A-152A1B4947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" t="6446" r="-1555" b="6315"/>
              <a:stretch/>
            </p:blipFill>
            <p:spPr>
              <a:xfrm>
                <a:off x="8189976" y="3135009"/>
                <a:ext cx="861019" cy="793670"/>
              </a:xfrm>
              <a:prstGeom prst="round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C0393C1-4A75-EF28-9E60-9134B2F5BB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" t="6446" r="-1555" b="6315"/>
              <a:stretch/>
            </p:blipFill>
            <p:spPr>
              <a:xfrm>
                <a:off x="8189976" y="4206837"/>
                <a:ext cx="861019" cy="793670"/>
              </a:xfrm>
              <a:prstGeom prst="round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7D82F2A-E2FC-B332-11FA-5E043191B9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" t="6446" r="-1555" b="6315"/>
              <a:stretch/>
            </p:blipFill>
            <p:spPr>
              <a:xfrm>
                <a:off x="8189976" y="5310247"/>
                <a:ext cx="861019" cy="793670"/>
              </a:xfrm>
              <a:prstGeom prst="roundRect">
                <a:avLst/>
              </a:prstGeom>
            </p:spPr>
          </p:pic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78F78E-A8D1-E3D8-A2EC-69C3CB521D29}"/>
                  </a:ext>
                </a:extLst>
              </p:cNvPr>
              <p:cNvCxnSpPr/>
              <p:nvPr/>
            </p:nvCxnSpPr>
            <p:spPr bwMode="auto">
              <a:xfrm>
                <a:off x="7671568" y="3555432"/>
                <a:ext cx="51840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3645457-5B63-C085-A352-9B43871E8F80}"/>
                  </a:ext>
                </a:extLst>
              </p:cNvPr>
              <p:cNvCxnSpPr/>
              <p:nvPr/>
            </p:nvCxnSpPr>
            <p:spPr bwMode="auto">
              <a:xfrm>
                <a:off x="7671568" y="4603672"/>
                <a:ext cx="51840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0725B8F-AAFA-928E-FBF9-4CCB47BE7F3B}"/>
                  </a:ext>
                </a:extLst>
              </p:cNvPr>
              <p:cNvCxnSpPr/>
              <p:nvPr/>
            </p:nvCxnSpPr>
            <p:spPr bwMode="auto">
              <a:xfrm>
                <a:off x="7671568" y="5716983"/>
                <a:ext cx="51840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1E122F4-5B81-2822-F13E-DA753656C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2365" y="3048000"/>
                <a:ext cx="965041" cy="965041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53862E4-E82F-CC50-27CC-981B021FE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4069080"/>
                <a:ext cx="965041" cy="965041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C94C614-B7CB-987B-72FE-A8061998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3559" y="5207159"/>
                <a:ext cx="965041" cy="9650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7420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Technologies </a:t>
            </a:r>
            <a:r>
              <a:rPr lang="en-US" altLang="zh-CN" dirty="0"/>
              <a:t>for</a:t>
            </a:r>
            <a:r>
              <a:rPr lang="en-US" altLang="zh-TW" dirty="0"/>
              <a:t> NLP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From Pre-Trained Language Models to Large Language Models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26A60FA-24E5-F2BB-2F05-017CB9526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3329" name="Group 13328">
            <a:extLst>
              <a:ext uri="{FF2B5EF4-FFF2-40B4-BE49-F238E27FC236}">
                <a16:creationId xmlns:a16="http://schemas.microsoft.com/office/drawing/2014/main" id="{93E36B1A-1CC6-C206-D2B2-6C0F768753E1}"/>
              </a:ext>
            </a:extLst>
          </p:cNvPr>
          <p:cNvGrpSpPr/>
          <p:nvPr/>
        </p:nvGrpSpPr>
        <p:grpSpPr>
          <a:xfrm>
            <a:off x="304800" y="2667000"/>
            <a:ext cx="4861560" cy="3017520"/>
            <a:chOff x="6035040" y="3108960"/>
            <a:chExt cx="4861560" cy="30175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04ADE3-5B5E-1CB9-6915-1E01BFDB75EB}"/>
                </a:ext>
              </a:extLst>
            </p:cNvPr>
            <p:cNvSpPr txBox="1"/>
            <p:nvPr/>
          </p:nvSpPr>
          <p:spPr>
            <a:xfrm>
              <a:off x="6035040" y="3108960"/>
              <a:ext cx="4861560" cy="3017520"/>
            </a:xfrm>
            <a:prstGeom prst="rect">
              <a:avLst/>
            </a:prstGeom>
            <a:solidFill>
              <a:srgbClr val="FFF2CC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2B0728-CBFF-AD7F-20A4-9B75FA694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043" y="3272764"/>
              <a:ext cx="731520" cy="7315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916A23-C7D9-1EDE-12FE-BAFC06F8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080" y="4192192"/>
              <a:ext cx="7315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065BA7-BA4E-79EE-1048-71E70A82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4080" y="5135285"/>
              <a:ext cx="731520" cy="731520"/>
            </a:xfrm>
            <a:prstGeom prst="flowChartConnector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1E09CE-5DB1-857A-FFD8-FE163E2B141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051641" y="3627717"/>
              <a:ext cx="700128" cy="93013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7E93CA-E5C6-D438-F420-531A59290CE9}"/>
                </a:ext>
              </a:extLst>
            </p:cNvPr>
            <p:cNvCxnSpPr>
              <a:cxnSpLocks/>
              <a:endCxn id="6" idx="1"/>
            </p:cNvCxnSpPr>
            <p:nvPr/>
          </p:nvCxnSpPr>
          <p:spPr bwMode="auto">
            <a:xfrm>
              <a:off x="9051641" y="4557849"/>
              <a:ext cx="732439" cy="10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96B079-0D4D-8D35-66C6-F788D04122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80915" y="4566661"/>
              <a:ext cx="672685" cy="94428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7BF094-EC5F-EDA6-B4C2-FAC76F2D7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4696" y="3523019"/>
              <a:ext cx="634921" cy="634921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077BFB5-6428-99F3-DAE4-83A9A32B8365}"/>
                </a:ext>
              </a:extLst>
            </p:cNvPr>
            <p:cNvGrpSpPr/>
            <p:nvPr/>
          </p:nvGrpSpPr>
          <p:grpSpPr>
            <a:xfrm>
              <a:off x="6272401" y="4069080"/>
              <a:ext cx="2779240" cy="931817"/>
              <a:chOff x="5715000" y="4004284"/>
              <a:chExt cx="2779240" cy="93181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C56E966-6B36-0A53-5AAB-23DE7AA83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047" r="5325"/>
              <a:stretch/>
            </p:blipFill>
            <p:spPr>
              <a:xfrm>
                <a:off x="5715000" y="4004284"/>
                <a:ext cx="995867" cy="914400"/>
              </a:xfrm>
              <a:prstGeom prst="round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CA213C0-2EC7-6D8E-7D55-9F2478C652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-3870" r="-426"/>
              <a:stretch/>
            </p:blipFill>
            <p:spPr>
              <a:xfrm>
                <a:off x="7270352" y="4050004"/>
                <a:ext cx="1223888" cy="886097"/>
              </a:xfrm>
              <a:prstGeom prst="roundRect">
                <a:avLst/>
              </a:prstGeom>
            </p:spPr>
          </p:pic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AA24DFE-4FD1-3567-BD84-BBC4B58658E9}"/>
                  </a:ext>
                </a:extLst>
              </p:cNvPr>
              <p:cNvCxnSpPr/>
              <p:nvPr/>
            </p:nvCxnSpPr>
            <p:spPr bwMode="auto">
              <a:xfrm>
                <a:off x="6751944" y="4501865"/>
                <a:ext cx="51840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CFBFFC6-104E-2239-7BE0-9C766301B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4696" y="4948243"/>
              <a:ext cx="634921" cy="63492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1370638-65BD-1645-00F1-B6EBCDA5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0680" y="4477126"/>
              <a:ext cx="634921" cy="634921"/>
            </a:xfrm>
            <a:prstGeom prst="rect">
              <a:avLst/>
            </a:prstGeom>
          </p:spPr>
        </p:pic>
      </p:grpSp>
      <p:grpSp>
        <p:nvGrpSpPr>
          <p:cNvPr id="13359" name="Group 13358">
            <a:extLst>
              <a:ext uri="{FF2B5EF4-FFF2-40B4-BE49-F238E27FC236}">
                <a16:creationId xmlns:a16="http://schemas.microsoft.com/office/drawing/2014/main" id="{8770A981-95EF-D65D-AE47-575C1344DF56}"/>
              </a:ext>
            </a:extLst>
          </p:cNvPr>
          <p:cNvGrpSpPr/>
          <p:nvPr/>
        </p:nvGrpSpPr>
        <p:grpSpPr>
          <a:xfrm>
            <a:off x="5410200" y="2667000"/>
            <a:ext cx="6324600" cy="3017520"/>
            <a:chOff x="5562600" y="2895600"/>
            <a:chExt cx="6324600" cy="3017520"/>
          </a:xfrm>
        </p:grpSpPr>
        <p:sp>
          <p:nvSpPr>
            <p:cNvPr id="13338" name="TextBox 13337">
              <a:extLst>
                <a:ext uri="{FF2B5EF4-FFF2-40B4-BE49-F238E27FC236}">
                  <a16:creationId xmlns:a16="http://schemas.microsoft.com/office/drawing/2014/main" id="{96A54C53-76B2-E8FA-4480-CE76EAC8480A}"/>
                </a:ext>
              </a:extLst>
            </p:cNvPr>
            <p:cNvSpPr txBox="1"/>
            <p:nvPr/>
          </p:nvSpPr>
          <p:spPr>
            <a:xfrm>
              <a:off x="5562600" y="2895600"/>
              <a:ext cx="6324600" cy="3017520"/>
            </a:xfrm>
            <a:prstGeom prst="rect">
              <a:avLst/>
            </a:prstGeom>
            <a:solidFill>
              <a:srgbClr val="99CC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13337" name="Picture 13336">
              <a:extLst>
                <a:ext uri="{FF2B5EF4-FFF2-40B4-BE49-F238E27FC236}">
                  <a16:creationId xmlns:a16="http://schemas.microsoft.com/office/drawing/2014/main" id="{8BA061BE-92A0-475C-0A71-3FFBAD5F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17311" y="3059404"/>
              <a:ext cx="2312992" cy="2655596"/>
            </a:xfrm>
            <a:prstGeom prst="roundRect">
              <a:avLst/>
            </a:prstGeom>
          </p:spPr>
        </p:pic>
        <p:cxnSp>
          <p:nvCxnSpPr>
            <p:cNvPr id="13340" name="Straight Arrow Connector 13339">
              <a:extLst>
                <a:ext uri="{FF2B5EF4-FFF2-40B4-BE49-F238E27FC236}">
                  <a16:creationId xmlns:a16="http://schemas.microsoft.com/office/drawing/2014/main" id="{AE554067-8832-3CA8-F9AA-46250AF18BF1}"/>
                </a:ext>
              </a:extLst>
            </p:cNvPr>
            <p:cNvCxnSpPr/>
            <p:nvPr/>
          </p:nvCxnSpPr>
          <p:spPr bwMode="auto">
            <a:xfrm>
              <a:off x="7060598" y="4439439"/>
              <a:ext cx="36576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13345" name="Straight Arrow Connector 13344">
              <a:extLst>
                <a:ext uri="{FF2B5EF4-FFF2-40B4-BE49-F238E27FC236}">
                  <a16:creationId xmlns:a16="http://schemas.microsoft.com/office/drawing/2014/main" id="{BE264330-1D21-3AD2-3148-71E17F49B63E}"/>
                </a:ext>
              </a:extLst>
            </p:cNvPr>
            <p:cNvCxnSpPr/>
            <p:nvPr/>
          </p:nvCxnSpPr>
          <p:spPr bwMode="auto">
            <a:xfrm>
              <a:off x="9753600" y="4372867"/>
              <a:ext cx="36576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grpSp>
          <p:nvGrpSpPr>
            <p:cNvPr id="13352" name="Group 13351">
              <a:extLst>
                <a:ext uri="{FF2B5EF4-FFF2-40B4-BE49-F238E27FC236}">
                  <a16:creationId xmlns:a16="http://schemas.microsoft.com/office/drawing/2014/main" id="{3141BC64-A218-7CE9-398F-982061C25835}"/>
                </a:ext>
              </a:extLst>
            </p:cNvPr>
            <p:cNvGrpSpPr/>
            <p:nvPr/>
          </p:nvGrpSpPr>
          <p:grpSpPr>
            <a:xfrm>
              <a:off x="10088880" y="3599061"/>
              <a:ext cx="1569720" cy="1615440"/>
              <a:chOff x="9707880" y="3489960"/>
              <a:chExt cx="1569720" cy="1615440"/>
            </a:xfrm>
          </p:grpSpPr>
          <p:pic>
            <p:nvPicPr>
              <p:cNvPr id="13342" name="Picture 13341">
                <a:extLst>
                  <a:ext uri="{FF2B5EF4-FFF2-40B4-BE49-F238E27FC236}">
                    <a16:creationId xmlns:a16="http://schemas.microsoft.com/office/drawing/2014/main" id="{3F927078-6467-8412-DB9E-B93A7C25B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2630" y="3489960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3343" name="Picture 13342">
                <a:extLst>
                  <a:ext uri="{FF2B5EF4-FFF2-40B4-BE49-F238E27FC236}">
                    <a16:creationId xmlns:a16="http://schemas.microsoft.com/office/drawing/2014/main" id="{C0132F45-3471-850F-B6B3-3F2146750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46080" y="4328160"/>
                <a:ext cx="731520" cy="731520"/>
              </a:xfrm>
              <a:prstGeom prst="flowChartConnector">
                <a:avLst/>
              </a:prstGeom>
            </p:spPr>
          </p:pic>
          <p:pic>
            <p:nvPicPr>
              <p:cNvPr id="13341" name="Picture 13340">
                <a:extLst>
                  <a:ext uri="{FF2B5EF4-FFF2-40B4-BE49-F238E27FC236}">
                    <a16:creationId xmlns:a16="http://schemas.microsoft.com/office/drawing/2014/main" id="{08F6A50A-BFEE-A2C7-7CD3-E2D282791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5337" y="3663599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3351" name="Picture 13350">
                <a:extLst>
                  <a:ext uri="{FF2B5EF4-FFF2-40B4-BE49-F238E27FC236}">
                    <a16:creationId xmlns:a16="http://schemas.microsoft.com/office/drawing/2014/main" id="{E9B8E34C-DF59-5FBA-8425-C3BBDC587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7880" y="4373880"/>
                <a:ext cx="731520" cy="731520"/>
              </a:xfrm>
              <a:prstGeom prst="flowChartConnector">
                <a:avLst/>
              </a:prstGeom>
            </p:spPr>
          </p:pic>
        </p:grpSp>
        <p:pic>
          <p:nvPicPr>
            <p:cNvPr id="13354" name="Picture 13353">
              <a:extLst>
                <a:ext uri="{FF2B5EF4-FFF2-40B4-BE49-F238E27FC236}">
                  <a16:creationId xmlns:a16="http://schemas.microsoft.com/office/drawing/2014/main" id="{4D68480E-BC7D-EF75-4A0B-5CF525635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73858" y="3886551"/>
              <a:ext cx="1209616" cy="1162180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893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History of NLP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Phase 1: Symbolic NLP (1950s – 1990s)</a:t>
            </a:r>
          </a:p>
          <a:p>
            <a:pPr lvl="2" eaLnBrk="1" hangingPunct="1"/>
            <a:r>
              <a:rPr lang="en-US" altLang="zh-TW" dirty="0"/>
              <a:t>Models of Grammars (Syntactics)</a:t>
            </a:r>
          </a:p>
          <a:p>
            <a:pPr lvl="2" eaLnBrk="1" hangingPunct="1"/>
            <a:r>
              <a:rPr lang="en-US" altLang="zh-TW" dirty="0"/>
              <a:t>Logical Form (Semantics and Reasoning)</a:t>
            </a:r>
          </a:p>
          <a:p>
            <a:pPr lvl="2" eaLnBrk="1" hangingPunct="1"/>
            <a:r>
              <a:rPr lang="en-US" altLang="zh-TW" dirty="0"/>
              <a:t>(Linguistic) Rule-based Approaches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Phase 2: Statistical NLP (1990s – 2010s)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Machine Learning based Approaches (Supervised)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>
                <a:solidFill>
                  <a:srgbClr val="FF0000"/>
                </a:solidFill>
              </a:rPr>
              <a:t>Feature Engineering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D8316305-6955-83B6-9151-EBC82462B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DE238E-7663-48F1-8CFE-7A2163AEEF93}" type="slidenum">
              <a:rPr kumimoji="0" lang="zh-TW" altLang="en-US" sz="1200" b="0">
                <a:solidFill>
                  <a:schemeClr val="tx1"/>
                </a:solidFill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072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History of NLP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Phase 3: Neural NLP (2010s – Present)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Neural Network Models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Deep Learning based Approaches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>
                <a:solidFill>
                  <a:srgbClr val="FF0000"/>
                </a:solidFill>
              </a:rPr>
              <a:t>Representation Learning </a:t>
            </a:r>
            <a:r>
              <a:rPr lang="en-US" altLang="zh-TW" dirty="0"/>
              <a:t>(Self-Supervised)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54B8AC6-CEB9-69D3-EB60-590C8FF314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DE238E-7663-48F1-8CFE-7A2163AEEF93}" type="slidenum">
              <a:rPr kumimoji="0" lang="zh-TW" altLang="en-US" sz="1200" b="0">
                <a:solidFill>
                  <a:schemeClr val="tx1"/>
                </a:solidFill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7647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History of NLP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EDB435-235C-7D9F-27CC-0896AE944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801" y="2276870"/>
            <a:ext cx="8753475" cy="3500438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A8AFA2C-DBAB-BD94-031B-3FC6BF1B4A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F9EA28-8685-3430-827B-C1C1D412FF57}"/>
              </a:ext>
            </a:extLst>
          </p:cNvPr>
          <p:cNvSpPr/>
          <p:nvPr/>
        </p:nvSpPr>
        <p:spPr>
          <a:xfrm>
            <a:off x="914400" y="2209800"/>
            <a:ext cx="8077200" cy="4343400"/>
          </a:xfrm>
          <a:prstGeom prst="roundRect">
            <a:avLst/>
          </a:prstGeom>
          <a:solidFill>
            <a:srgbClr val="CCFFFF">
              <a:alpha val="20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06B6F2-F972-4A78-3F61-3B4CE3E052C8}"/>
              </a:ext>
            </a:extLst>
          </p:cNvPr>
          <p:cNvSpPr/>
          <p:nvPr/>
        </p:nvSpPr>
        <p:spPr>
          <a:xfrm>
            <a:off x="986407" y="4722674"/>
            <a:ext cx="31174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Machine Translation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1949: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Weaver’s Memorandum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 1954: Georgetown-IBM Experiment 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Russian to English)</a:t>
            </a:r>
            <a:endParaRPr kumimoji="0" lang="en-H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Turning Test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1950: Computing Machinery and  Intelligence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Syntactic Structure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 1957: Norm Chomsky’s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Generative Grammar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                         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(Phrase-Structure Grammar)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5F234B-3A67-55B4-1C51-13EC49450FA9}"/>
              </a:ext>
            </a:extLst>
          </p:cNvPr>
          <p:cNvSpPr/>
          <p:nvPr/>
        </p:nvSpPr>
        <p:spPr>
          <a:xfrm>
            <a:off x="4423158" y="5791200"/>
            <a:ext cx="2434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ELIZA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 1964: A Computer Psychotherapist (The First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Chatbot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DCA4CD-2905-4770-2EF1-167A75C70A6E}"/>
              </a:ext>
            </a:extLst>
          </p:cNvPr>
          <p:cNvSpPr/>
          <p:nvPr/>
        </p:nvSpPr>
        <p:spPr>
          <a:xfrm>
            <a:off x="9677400" y="2967335"/>
            <a:ext cx="1812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Bag-of-Word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-Gram Language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0AA7C1-143D-D7F9-6CFC-E3828EAD542F}"/>
              </a:ext>
            </a:extLst>
          </p:cNvPr>
          <p:cNvSpPr/>
          <p:nvPr/>
        </p:nvSpPr>
        <p:spPr>
          <a:xfrm>
            <a:off x="6286477" y="2967335"/>
            <a:ext cx="1638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Semantic Networks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Conceptual Network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History of NLP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841CC2-7A7B-6F17-8803-087806C024CF}"/>
              </a:ext>
            </a:extLst>
          </p:cNvPr>
          <p:cNvGrpSpPr/>
          <p:nvPr/>
        </p:nvGrpSpPr>
        <p:grpSpPr>
          <a:xfrm>
            <a:off x="990600" y="2276870"/>
            <a:ext cx="9884869" cy="4200130"/>
            <a:chOff x="-191655" y="1112040"/>
            <a:chExt cx="9884869" cy="420013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EDB435-235C-7D9F-27CC-0896AE944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39" y="1112040"/>
              <a:ext cx="8753475" cy="3500438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06B6F2-F972-4A78-3F61-3B4CE3E052C8}"/>
                </a:ext>
              </a:extLst>
            </p:cNvPr>
            <p:cNvSpPr/>
            <p:nvPr/>
          </p:nvSpPr>
          <p:spPr>
            <a:xfrm>
              <a:off x="-191655" y="3557844"/>
              <a:ext cx="311741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Machine Translation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HK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1949: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Weaver’s Memorandum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 1954: Georgetown-IBM Experiment (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Russian to English)</a:t>
              </a:r>
              <a:endPara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Turning Test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HK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1950: Computing Machinery and  Intelligence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Syntactic Structure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 1957: Norm Chomsky’s Generative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Grammar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                        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(Phrase-Structure Grammar)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5F234B-3A67-55B4-1C51-13EC49450FA9}"/>
                </a:ext>
              </a:extLst>
            </p:cNvPr>
            <p:cNvSpPr/>
            <p:nvPr/>
          </p:nvSpPr>
          <p:spPr>
            <a:xfrm>
              <a:off x="3240903" y="4626370"/>
              <a:ext cx="24348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ELIZA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  1964: A Computer Psychotherapist (The First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Chatbot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)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EDCA4CD-2905-4770-2EF1-167A75C70A6E}"/>
              </a:ext>
            </a:extLst>
          </p:cNvPr>
          <p:cNvSpPr/>
          <p:nvPr/>
        </p:nvSpPr>
        <p:spPr>
          <a:xfrm>
            <a:off x="9677400" y="2967335"/>
            <a:ext cx="1806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Bag-of-Word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-Gram Language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0AA7C1-143D-D7F9-6CFC-E3828EAD542F}"/>
              </a:ext>
            </a:extLst>
          </p:cNvPr>
          <p:cNvSpPr/>
          <p:nvPr/>
        </p:nvSpPr>
        <p:spPr>
          <a:xfrm>
            <a:off x="6290670" y="2967335"/>
            <a:ext cx="1638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Semantic Networks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Conceptual Network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B63C6B-E856-8650-5094-B9DAD3219A99}"/>
              </a:ext>
            </a:extLst>
          </p:cNvPr>
          <p:cNvSpPr/>
          <p:nvPr/>
        </p:nvSpPr>
        <p:spPr>
          <a:xfrm>
            <a:off x="8787164" y="2132858"/>
            <a:ext cx="2697009" cy="2515342"/>
          </a:xfrm>
          <a:prstGeom prst="roundRect">
            <a:avLst/>
          </a:prstGeom>
          <a:solidFill>
            <a:srgbClr val="CCFFFF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B6217F9-6A63-4C37-F5D2-8156E8C81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27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History of NLP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9444B1-59FB-0D35-61C4-4237A052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40" y="2325508"/>
            <a:ext cx="8001000" cy="244697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FBDE5AE-1C78-8D9A-2568-AF9080C2B996}"/>
              </a:ext>
            </a:extLst>
          </p:cNvPr>
          <p:cNvSpPr/>
          <p:nvPr/>
        </p:nvSpPr>
        <p:spPr>
          <a:xfrm>
            <a:off x="609600" y="2181494"/>
            <a:ext cx="10896600" cy="4143106"/>
          </a:xfrm>
          <a:prstGeom prst="roundRect">
            <a:avLst/>
          </a:prstGeom>
          <a:solidFill>
            <a:srgbClr val="CCFFFF">
              <a:alpha val="20000"/>
            </a:srgbClr>
          </a:solidFill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noFill/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F24C1C9-FAAD-E49B-038C-BB04B14B51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A2E03A-A955-9179-1772-B0E9785D5F38}"/>
              </a:ext>
            </a:extLst>
          </p:cNvPr>
          <p:cNvSpPr/>
          <p:nvPr/>
        </p:nvSpPr>
        <p:spPr>
          <a:xfrm>
            <a:off x="609600" y="3875651"/>
            <a:ext cx="2170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Neural Language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2003: Feed-forward Neural Network and </a:t>
            </a: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Word Embeddings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9F7958-8749-EAEF-910D-877946E97FE2}"/>
              </a:ext>
            </a:extLst>
          </p:cNvPr>
          <p:cNvSpPr/>
          <p:nvPr/>
        </p:nvSpPr>
        <p:spPr>
          <a:xfrm>
            <a:off x="3058794" y="4401810"/>
            <a:ext cx="18496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Word Embeddings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2013: Word-to-Vector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(CBOW and Skip-Gram)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2023: Test of Time Award 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urIPS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E22891-7DB8-09CE-1712-F2D65D2878AD}"/>
              </a:ext>
            </a:extLst>
          </p:cNvPr>
          <p:cNvSpPr/>
          <p:nvPr/>
        </p:nvSpPr>
        <p:spPr>
          <a:xfrm>
            <a:off x="3978570" y="5401307"/>
            <a:ext cx="3367240" cy="830997"/>
          </a:xfrm>
          <a:prstGeom prst="rect">
            <a:avLst/>
          </a:prstGeom>
          <a:solidFill>
            <a:srgbClr val="CCECFF">
              <a:alpha val="6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Neural Network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Recurrent Neural Network (RNN, LSTM and GRU)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Convolutional Neural Network (CNN)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Recursive Neural 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42F2E7-998B-143A-05C3-E41D82FCA7B8}"/>
              </a:ext>
            </a:extLst>
          </p:cNvPr>
          <p:cNvSpPr/>
          <p:nvPr/>
        </p:nvSpPr>
        <p:spPr>
          <a:xfrm>
            <a:off x="7837452" y="3925873"/>
            <a:ext cx="2373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Pre-Trained Language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Transformer (Encoder-Decoder)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BERT (Encoder)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GPT (Decoder)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0BC976-32BC-E0B2-AC75-FEF77B38AC72}"/>
              </a:ext>
            </a:extLst>
          </p:cNvPr>
          <p:cNvSpPr/>
          <p:nvPr/>
        </p:nvSpPr>
        <p:spPr>
          <a:xfrm>
            <a:off x="1477922" y="5405735"/>
            <a:ext cx="25922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Multi-Task Learning (Joint Learning)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2018: Test-of-time Award in ICML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354339-6AF5-4C13-36E4-81B974CB6FE1}"/>
              </a:ext>
            </a:extLst>
          </p:cNvPr>
          <p:cNvSpPr/>
          <p:nvPr/>
        </p:nvSpPr>
        <p:spPr>
          <a:xfrm>
            <a:off x="5113448" y="4724400"/>
            <a:ext cx="2887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Sequence-to-Sequence Learning</a:t>
            </a:r>
            <a:r>
              <a:rPr kumimoji="0" lang="en-HK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2014: End-to-End Machine Translation, Summarization and Conversation Models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C6A863-054F-4F08-27B6-9E61335635FD}"/>
              </a:ext>
            </a:extLst>
          </p:cNvPr>
          <p:cNvSpPr/>
          <p:nvPr/>
        </p:nvSpPr>
        <p:spPr>
          <a:xfrm>
            <a:off x="7351635" y="5418568"/>
            <a:ext cx="2373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Attention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lleviate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the main bottleneck of sequence-to-sequence learning</a:t>
            </a:r>
            <a:endParaRPr kumimoji="0" lang="en-H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5212BB-B4CB-BA01-7F32-AED150B5CD58}"/>
              </a:ext>
            </a:extLst>
          </p:cNvPr>
          <p:cNvGrpSpPr/>
          <p:nvPr/>
        </p:nvGrpSpPr>
        <p:grpSpPr>
          <a:xfrm>
            <a:off x="8686533" y="2266538"/>
            <a:ext cx="2667267" cy="1673791"/>
            <a:chOff x="8866152" y="2266538"/>
            <a:chExt cx="2667267" cy="16737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38F370-91BC-971C-EAF1-8A45F560A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1739" y="2358143"/>
              <a:ext cx="2011680" cy="1582186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8725CA-EA2B-4D50-3251-67947E59C8AA}"/>
                </a:ext>
              </a:extLst>
            </p:cNvPr>
            <p:cNvSpPr txBox="1"/>
            <p:nvPr/>
          </p:nvSpPr>
          <p:spPr>
            <a:xfrm>
              <a:off x="8866152" y="2266538"/>
              <a:ext cx="773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2022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/>
      <p:bldP spid="2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80010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Challenges in NLP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Language is Flexible: Open-ended Vocabulary, Flexible Combination, No Fixed Grammar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Language is </a:t>
            </a:r>
            <a:r>
              <a:rPr lang="en-US" altLang="zh-TW" dirty="0">
                <a:solidFill>
                  <a:srgbClr val="FF0000"/>
                </a:solidFill>
              </a:rPr>
              <a:t>Ambiguity</a:t>
            </a:r>
            <a:r>
              <a:rPr lang="en-US" altLang="zh-TW" dirty="0"/>
              <a:t> (at Different Levels)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D12E55A9-9624-DB66-11D7-15B8CBE0C4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5F5FE-223B-F381-71F2-A6B92A3E60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362200"/>
            <a:ext cx="2311400" cy="3364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A7C4C4-C6E1-DE4F-7397-86868B5E7C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13" y="3429000"/>
            <a:ext cx="5337387" cy="300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2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70" name="Rectangle 2">
            <a:extLst>
              <a:ext uri="{FF2B5EF4-FFF2-40B4-BE49-F238E27FC236}">
                <a16:creationId xmlns:a16="http://schemas.microsoft.com/office/drawing/2014/main" id="{1C087A2D-F529-42EA-A66D-DC5959AC0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0480" y="2194560"/>
            <a:ext cx="8321040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ts val="600"/>
              </a:spcBef>
              <a:buClr>
                <a:schemeClr val="bg2"/>
              </a:buClr>
              <a:buSzPct val="75000"/>
            </a:pPr>
            <a:r>
              <a:rPr lang="en-GB" altLang="zh-CN" sz="4400" b="1" dirty="0">
                <a:solidFill>
                  <a:schemeClr val="bg1"/>
                </a:solidFill>
              </a:rPr>
              <a:t>Introduction to Natural Language </a:t>
            </a:r>
            <a:r>
              <a:rPr lang="en-US" altLang="zh-CN" sz="4400" b="1" dirty="0">
                <a:solidFill>
                  <a:schemeClr val="bg1"/>
                </a:solidFill>
              </a:rPr>
              <a:t>Process (Part 2)</a:t>
            </a:r>
            <a:endParaRPr lang="en-GB" altLang="zh-TW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666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Challenges in NLP</a:t>
            </a:r>
          </a:p>
          <a:p>
            <a:pPr lvl="1" eaLnBrk="1" hangingPunct="1">
              <a:spcBef>
                <a:spcPts val="600"/>
              </a:spcBef>
            </a:pPr>
            <a:endParaRPr lang="en-US" altLang="zh-TW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2E4094-8B7F-2436-7133-8A6F68BA3EF6}"/>
              </a:ext>
            </a:extLst>
          </p:cNvPr>
          <p:cNvGrpSpPr/>
          <p:nvPr/>
        </p:nvGrpSpPr>
        <p:grpSpPr>
          <a:xfrm>
            <a:off x="1443981" y="2970692"/>
            <a:ext cx="4536504" cy="2845051"/>
            <a:chOff x="755576" y="970123"/>
            <a:chExt cx="4536504" cy="2845051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764C93B5-0A36-9CCF-30D2-A70BBC53E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843" y="970123"/>
              <a:ext cx="406630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kumimoji="1" sz="2600" b="1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Word-Level Grammatical Ambiguity</a:t>
              </a:r>
            </a:p>
            <a:p>
              <a:pPr algn="ctr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word could be used as a verb, noun, or adjective.</a:t>
              </a:r>
              <a:endParaRPr lang="en-US" altLang="en-US" sz="20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矩形 4">
              <a:extLst>
                <a:ext uri="{FF2B5EF4-FFF2-40B4-BE49-F238E27FC236}">
                  <a16:creationId xmlns:a16="http://schemas.microsoft.com/office/drawing/2014/main" id="{236BDA11-8822-E188-3A5D-BB3A26D78E11}"/>
                </a:ext>
              </a:extLst>
            </p:cNvPr>
            <p:cNvSpPr/>
            <p:nvPr/>
          </p:nvSpPr>
          <p:spPr>
            <a:xfrm>
              <a:off x="755576" y="2060848"/>
              <a:ext cx="453650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earnings growth took a </a:t>
              </a:r>
              <a:r>
                <a:rPr kumimoji="0" lang="en-US" sz="1800" u="sng" dirty="0">
                  <a:solidFill>
                    <a:srgbClr val="0000CC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back/JJ </a:t>
              </a:r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seat</a:t>
              </a:r>
            </a:p>
            <a:p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a small building in the </a:t>
              </a:r>
              <a:r>
                <a:rPr kumimoji="0" lang="en-US" sz="1800" u="sng" dirty="0">
                  <a:solidFill>
                    <a:srgbClr val="0000CC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back/NN</a:t>
              </a:r>
            </a:p>
            <a:p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a clear majority of senators </a:t>
              </a:r>
              <a:r>
                <a:rPr kumimoji="0" lang="en-US" sz="1800" u="sng" dirty="0">
                  <a:solidFill>
                    <a:srgbClr val="0000CC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back/VBP </a:t>
              </a:r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the bill</a:t>
              </a:r>
            </a:p>
            <a:p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Dave began to </a:t>
              </a:r>
              <a:r>
                <a:rPr kumimoji="0" lang="en-US" sz="1800" u="sng" dirty="0">
                  <a:solidFill>
                    <a:srgbClr val="0000CC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back/VB</a:t>
              </a:r>
              <a:r>
                <a:rPr kumimoji="0" lang="en-US" sz="1800" dirty="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toward the door</a:t>
              </a:r>
            </a:p>
            <a:p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enable the country to buy </a:t>
              </a:r>
              <a:r>
                <a:rPr kumimoji="0" lang="en-US" sz="1800" u="sng" dirty="0">
                  <a:solidFill>
                    <a:srgbClr val="0000CC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back/RP </a:t>
              </a:r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about debt</a:t>
              </a:r>
            </a:p>
            <a:p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I was twenty-one </a:t>
              </a:r>
              <a:r>
                <a:rPr kumimoji="0" lang="en-US" sz="1800" u="sng" dirty="0">
                  <a:solidFill>
                    <a:srgbClr val="0000CC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back/RB</a:t>
              </a:r>
              <a:r>
                <a:rPr kumimoji="0" lang="en-US" sz="1800" dirty="0">
                  <a:solidFill>
                    <a:srgbClr val="0000CC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US" sz="1800" dirty="0">
                  <a:solidFill>
                    <a:prstClr val="black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then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BCB478-5A21-CEA0-4452-39861C69FB16}"/>
              </a:ext>
            </a:extLst>
          </p:cNvPr>
          <p:cNvGrpSpPr/>
          <p:nvPr/>
        </p:nvGrpSpPr>
        <p:grpSpPr>
          <a:xfrm>
            <a:off x="6454289" y="2144035"/>
            <a:ext cx="4176463" cy="2569930"/>
            <a:chOff x="107504" y="3019310"/>
            <a:chExt cx="4176463" cy="256993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84764E-C334-64B0-FEAF-C8A4F41F11AE}"/>
                </a:ext>
              </a:extLst>
            </p:cNvPr>
            <p:cNvGrpSpPr/>
            <p:nvPr/>
          </p:nvGrpSpPr>
          <p:grpSpPr>
            <a:xfrm>
              <a:off x="107504" y="4169137"/>
              <a:ext cx="4176463" cy="1420103"/>
              <a:chOff x="4788025" y="1713780"/>
              <a:chExt cx="4176463" cy="142010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A40493D-D3B9-CCD8-60EA-6A9C45DC9120}"/>
                  </a:ext>
                </a:extLst>
              </p:cNvPr>
              <p:cNvGrpSpPr/>
              <p:nvPr/>
            </p:nvGrpSpPr>
            <p:grpSpPr>
              <a:xfrm>
                <a:off x="6584330" y="1879964"/>
                <a:ext cx="2380158" cy="1204125"/>
                <a:chOff x="4826563" y="5349075"/>
                <a:chExt cx="2380158" cy="1204125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585E5CC-53B5-D3C3-6A84-50DD337D64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3219" y="5349075"/>
                  <a:ext cx="780288" cy="585216"/>
                </a:xfrm>
                <a:prstGeom prst="rect">
                  <a:avLst/>
                </a:prstGeom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B09668F-160A-5AF8-C8C7-95A3449E09F6}"/>
                    </a:ext>
                  </a:extLst>
                </p:cNvPr>
                <p:cNvSpPr/>
                <p:nvPr/>
              </p:nvSpPr>
              <p:spPr>
                <a:xfrm>
                  <a:off x="4826563" y="5968425"/>
                  <a:ext cx="238015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Calibri" panose="020F0502020204030204" pitchFamily="34" charset="0"/>
                    </a:rPr>
                    <a:t>.... a </a:t>
                  </a:r>
                  <a:r>
                    <a:rPr kumimoji="0" lang="en-US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Calibri" panose="020F0502020204030204" pitchFamily="34" charset="0"/>
                    </a:rPr>
                    <a:t>mouse</a:t>
                  </a:r>
                  <a:r>
                    <a:rPr kumimoji="0" lang="en-US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Calibri" panose="020F0502020204030204" pitchFamily="34" charset="0"/>
                    </a:rPr>
                    <a:t> controlling a computer system in 1968.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153B79F-1951-2CED-2475-8C7F11705CB4}"/>
                  </a:ext>
                </a:extLst>
              </p:cNvPr>
              <p:cNvGrpSpPr/>
              <p:nvPr/>
            </p:nvGrpSpPr>
            <p:grpSpPr>
              <a:xfrm>
                <a:off x="4788025" y="1713780"/>
                <a:ext cx="1872208" cy="1420103"/>
                <a:chOff x="1295400" y="4953000"/>
                <a:chExt cx="3098237" cy="1726278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BA300E35-DCBE-A413-3148-1F9325E2A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9798" y="4953000"/>
                  <a:ext cx="1573730" cy="1156007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BDCF865-7C38-5503-C9C5-017B94F48E95}"/>
                    </a:ext>
                  </a:extLst>
                </p:cNvPr>
                <p:cNvSpPr/>
                <p:nvPr/>
              </p:nvSpPr>
              <p:spPr>
                <a:xfrm>
                  <a:off x="1295400" y="5968425"/>
                  <a:ext cx="3098237" cy="7108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Calibri" panose="020F0502020204030204" pitchFamily="34" charset="0"/>
                    </a:rPr>
                    <a:t>.... a quiet animal like a </a:t>
                  </a:r>
                  <a:r>
                    <a:rPr kumimoji="0" lang="en-US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Calibri" panose="020F0502020204030204" pitchFamily="34" charset="0"/>
                    </a:rPr>
                    <a:t>mouse</a:t>
                  </a:r>
                  <a:r>
                    <a:rPr kumimoji="0" lang="en-US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  <a:cs typeface="Calibri" panose="020F0502020204030204" pitchFamily="34" charset="0"/>
                    </a:rPr>
                    <a:t>.</a:t>
                  </a:r>
                  <a:endParaRPr kumimoji="0" lang="en-US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9" name="矩形 2">
              <a:extLst>
                <a:ext uri="{FF2B5EF4-FFF2-40B4-BE49-F238E27FC236}">
                  <a16:creationId xmlns:a16="http://schemas.microsoft.com/office/drawing/2014/main" id="{B02063FF-BF78-1023-980D-E644F1148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3019310"/>
              <a:ext cx="351626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kumimoji="1" sz="2600" b="1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kumimoji="1" sz="2500">
                  <a:solidFill>
                    <a:srgbClr val="0000CC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Word-Level Semantic Ambiguity</a:t>
              </a:r>
              <a:endParaRPr lang="en-US" altLang="zh-CN" sz="20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 word may have multiple meanings (aka. senses) </a:t>
              </a:r>
              <a:endParaRPr lang="en-US" altLang="en-US" sz="20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1FC258A-A94E-7E76-5326-FAA180410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BA9866-1126-4BAF-8546-2A6433CC844B}" type="slidenum">
              <a:rPr kumimoji="0" lang="zh-TW" altLang="en-US" sz="1200" b="0">
                <a:solidFill>
                  <a:srgbClr val="000000"/>
                </a:solidFill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b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644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105" y="3892140"/>
            <a:ext cx="1281589" cy="1224439"/>
          </a:xfrm>
          <a:prstGeom prst="rect">
            <a:avLst/>
          </a:prstGeom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Challenges in NLP</a:t>
            </a:r>
          </a:p>
          <a:p>
            <a:pPr lvl="1" eaLnBrk="1" hangingPunct="1">
              <a:spcBef>
                <a:spcPts val="600"/>
              </a:spcBef>
            </a:pPr>
            <a:endParaRPr lang="en-US" altLang="zh-TW" dirty="0"/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BFFD99FB-65DB-1785-647C-4CD6112D4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209800"/>
            <a:ext cx="6324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Word Segmentation Ambiguity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There are more than one possible segmentation for an input character string.</a:t>
            </a:r>
            <a:endParaRPr kumimoji="1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5B20BA-B2B6-E418-6F31-B06D5810AC08}"/>
              </a:ext>
            </a:extLst>
          </p:cNvPr>
          <p:cNvSpPr txBox="1"/>
          <p:nvPr/>
        </p:nvSpPr>
        <p:spPr>
          <a:xfrm>
            <a:off x="4800600" y="3255398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rPr>
              <a:t>日文章魚怎么說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981200" y="5417403"/>
            <a:ext cx="8534400" cy="830997"/>
            <a:chOff x="381000" y="5265003"/>
            <a:chExt cx="8534400" cy="830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AFFF0D-AA8E-B4D8-B059-946267F5017E}"/>
                </a:ext>
              </a:extLst>
            </p:cNvPr>
            <p:cNvSpPr txBox="1"/>
            <p:nvPr/>
          </p:nvSpPr>
          <p:spPr>
            <a:xfrm>
              <a:off x="381000" y="5265003"/>
              <a:ext cx="426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日文 章魚 怎么 說</a:t>
              </a:r>
              <a:endPara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KaiTi" panose="02010609060101010101" pitchFamily="49" charset="-122"/>
                  <a:cs typeface="Calibri" panose="020F0502020204030204" pitchFamily="34" charset="0"/>
                </a:rPr>
                <a:t>How to say 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KaiTi" panose="02010609060101010101" pitchFamily="49" charset="-122"/>
                  <a:cs typeface="Calibri" panose="020F0502020204030204" pitchFamily="34" charset="0"/>
                </a:rPr>
                <a:t>octopus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KaiTi" panose="02010609060101010101" pitchFamily="49" charset="-122"/>
                  <a:cs typeface="Calibri" panose="020F0502020204030204" pitchFamily="34" charset="0"/>
                </a:rPr>
                <a:t> in Japanese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7E0385-16F0-EB84-6CF5-32DE5C367082}"/>
                </a:ext>
              </a:extLst>
            </p:cNvPr>
            <p:cNvSpPr txBox="1"/>
            <p:nvPr/>
          </p:nvSpPr>
          <p:spPr>
            <a:xfrm>
              <a:off x="4648200" y="5265003"/>
              <a:ext cx="426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cs typeface="+mn-cs"/>
                </a:rPr>
                <a:t>日 文章 魚 怎么 說</a:t>
              </a:r>
              <a:endPara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KaiTi" panose="02010609060101010101" pitchFamily="49" charset="-122"/>
                  <a:cs typeface="Calibri" panose="020F0502020204030204" pitchFamily="34" charset="0"/>
                </a:rPr>
                <a:t>How fish says Japanese 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KaiTi" panose="02010609060101010101" pitchFamily="49" charset="-122"/>
                  <a:cs typeface="Calibri" panose="020F0502020204030204" pitchFamily="34" charset="0"/>
                </a:rPr>
                <a:t>article</a:t>
              </a:r>
            </a:p>
          </p:txBody>
        </p: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D755821-A58A-8CDD-1685-9065F9D5B1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DE238E-7663-48F1-8CFE-7A2163AEEF93}" type="slidenum">
              <a:rPr kumimoji="0" lang="zh-TW" altLang="en-US" sz="1200" b="0">
                <a:solidFill>
                  <a:schemeClr val="tx1"/>
                </a:solidFill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2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Challenges in NLP</a:t>
            </a:r>
          </a:p>
          <a:p>
            <a:pPr lvl="1" eaLnBrk="1" hangingPunct="1">
              <a:spcBef>
                <a:spcPts val="600"/>
              </a:spcBef>
            </a:pPr>
            <a:endParaRPr lang="en-US" altLang="zh-TW" dirty="0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4EE9030C-4E81-911B-8703-03D1244E8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1422737"/>
            <a:ext cx="66392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Sentence-Level Syntactic Ambiguity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An preposition phrase (PP) can attached to a verb phrase (VP) or a noun phrase (NP). </a:t>
            </a:r>
            <a:endParaRPr kumimoji="1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4A6261-834D-60FB-D161-385FDFDD1675}"/>
              </a:ext>
            </a:extLst>
          </p:cNvPr>
          <p:cNvGrpSpPr/>
          <p:nvPr/>
        </p:nvGrpSpPr>
        <p:grpSpPr>
          <a:xfrm>
            <a:off x="381000" y="2819400"/>
            <a:ext cx="5893380" cy="3657600"/>
            <a:chOff x="381000" y="2819400"/>
            <a:chExt cx="5893380" cy="36576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7D65A6-3F66-27E4-2105-6B669F7E6910}"/>
                </a:ext>
              </a:extLst>
            </p:cNvPr>
            <p:cNvSpPr txBox="1"/>
            <p:nvPr/>
          </p:nvSpPr>
          <p:spPr>
            <a:xfrm>
              <a:off x="1595962" y="6015335"/>
              <a:ext cx="46524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I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saw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 a girl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with a telescope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E6E03E-7486-F379-52A0-31D06B846E89}"/>
                </a:ext>
              </a:extLst>
            </p:cNvPr>
            <p:cNvGrpSpPr/>
            <p:nvPr/>
          </p:nvGrpSpPr>
          <p:grpSpPr>
            <a:xfrm>
              <a:off x="381000" y="2819400"/>
              <a:ext cx="5893380" cy="3186736"/>
              <a:chOff x="533400" y="2819400"/>
              <a:chExt cx="5893380" cy="3186736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3A5CD18-AAB7-C9FF-6227-0363AB6E7B72}"/>
                  </a:ext>
                </a:extLst>
              </p:cNvPr>
              <p:cNvGrpSpPr/>
              <p:nvPr/>
            </p:nvGrpSpPr>
            <p:grpSpPr>
              <a:xfrm>
                <a:off x="533400" y="2819400"/>
                <a:ext cx="5893380" cy="3186736"/>
                <a:chOff x="533400" y="2452064"/>
                <a:chExt cx="5893380" cy="318673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E8C05E8-7331-54FC-1264-72423D227C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4357" y="2452064"/>
                  <a:ext cx="4382423" cy="272674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DEBED148-90E0-BF94-7BD1-802D3C41D0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3400" y="4282251"/>
                  <a:ext cx="2198677" cy="1356549"/>
                </a:xfrm>
                <a:prstGeom prst="rect">
                  <a:avLst/>
                </a:prstGeom>
              </p:spPr>
            </p:pic>
          </p:grp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53324B2-71CB-CC31-050C-BD468DD98DF9}"/>
                  </a:ext>
                </a:extLst>
              </p:cNvPr>
              <p:cNvSpPr/>
              <p:nvPr/>
            </p:nvSpPr>
            <p:spPr bwMode="auto">
              <a:xfrm>
                <a:off x="3052689" y="3697993"/>
                <a:ext cx="2419643" cy="212825"/>
              </a:xfrm>
              <a:custGeom>
                <a:avLst/>
                <a:gdLst>
                  <a:gd name="connsiteX0" fmla="*/ 2419643 w 2419643"/>
                  <a:gd name="connsiteY0" fmla="*/ 128419 h 212825"/>
                  <a:gd name="connsiteX1" fmla="*/ 1181686 w 2419643"/>
                  <a:gd name="connsiteY1" fmla="*/ 1810 h 212825"/>
                  <a:gd name="connsiteX2" fmla="*/ 0 w 2419643"/>
                  <a:gd name="connsiteY2" fmla="*/ 212825 h 212825"/>
                  <a:gd name="connsiteX3" fmla="*/ 0 w 2419643"/>
                  <a:gd name="connsiteY3" fmla="*/ 212825 h 21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9643" h="212825">
                    <a:moveTo>
                      <a:pt x="2419643" y="128419"/>
                    </a:moveTo>
                    <a:cubicBezTo>
                      <a:pt x="2002301" y="58080"/>
                      <a:pt x="1584960" y="-12258"/>
                      <a:pt x="1181686" y="1810"/>
                    </a:cubicBezTo>
                    <a:cubicBezTo>
                      <a:pt x="778412" y="15878"/>
                      <a:pt x="0" y="212825"/>
                      <a:pt x="0" y="212825"/>
                    </a:cubicBezTo>
                    <a:lnTo>
                      <a:pt x="0" y="212825"/>
                    </a:lnTo>
                  </a:path>
                </a:pathLst>
              </a:custGeom>
              <a:noFill/>
              <a:ln w="31750" cap="flat" cmpd="sng" algn="ctr">
                <a:solidFill>
                  <a:srgbClr val="FF0000"/>
                </a:solidFill>
                <a:prstDash val="sysDash"/>
                <a:miter lim="800000"/>
                <a:headEnd type="none" w="med" len="med"/>
                <a:tailEnd type="arrow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pitchFamily="18" charset="-120"/>
                  <a:cs typeface="+mn-cs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27C16D-5511-4603-2AA0-920EE36A141F}"/>
              </a:ext>
            </a:extLst>
          </p:cNvPr>
          <p:cNvGrpSpPr/>
          <p:nvPr/>
        </p:nvGrpSpPr>
        <p:grpSpPr>
          <a:xfrm>
            <a:off x="6704549" y="2683768"/>
            <a:ext cx="4877851" cy="3789647"/>
            <a:chOff x="6704549" y="2683768"/>
            <a:chExt cx="4877851" cy="378964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CBADDE-76DB-18B8-9ECC-CCB0F1BE6E28}"/>
                </a:ext>
              </a:extLst>
            </p:cNvPr>
            <p:cNvSpPr txBox="1"/>
            <p:nvPr/>
          </p:nvSpPr>
          <p:spPr>
            <a:xfrm>
              <a:off x="7033994" y="6011750"/>
              <a:ext cx="39677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I saw a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girl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with a telescope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KaiTi" panose="02010609060101010101" pitchFamily="49" charset="-122"/>
                  <a:cs typeface="+mn-cs"/>
                </a:rPr>
                <a:t>.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366564-B855-E6F6-83D0-9EAAE55AB221}"/>
                </a:ext>
              </a:extLst>
            </p:cNvPr>
            <p:cNvGrpSpPr/>
            <p:nvPr/>
          </p:nvGrpSpPr>
          <p:grpSpPr>
            <a:xfrm>
              <a:off x="6704549" y="2683768"/>
              <a:ext cx="4877851" cy="3380425"/>
              <a:chOff x="6604755" y="2683768"/>
              <a:chExt cx="4877851" cy="338042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0EDFC44-9927-92EF-38B6-A6010B1057E4}"/>
                  </a:ext>
                </a:extLst>
              </p:cNvPr>
              <p:cNvGrpSpPr/>
              <p:nvPr/>
            </p:nvGrpSpPr>
            <p:grpSpPr>
              <a:xfrm>
                <a:off x="6604755" y="2683768"/>
                <a:ext cx="4877851" cy="3380425"/>
                <a:chOff x="6604755" y="2683768"/>
                <a:chExt cx="4877851" cy="3380425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7C1ABBF-5F35-CC57-3359-5DF9CEDDB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0442" y="2683768"/>
                  <a:ext cx="4442164" cy="323027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01FCF51B-ACB8-BFE7-255A-8A2E0B8849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04755" y="4654296"/>
                  <a:ext cx="1230802" cy="1409897"/>
                </a:xfrm>
                <a:prstGeom prst="rect">
                  <a:avLst/>
                </a:prstGeom>
              </p:spPr>
            </p:pic>
          </p:grp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FCFB612-2F24-3A5A-1AF9-7FC06F3C5979}"/>
                  </a:ext>
                </a:extLst>
              </p:cNvPr>
              <p:cNvSpPr/>
              <p:nvPr/>
            </p:nvSpPr>
            <p:spPr bwMode="auto">
              <a:xfrm>
                <a:off x="9067800" y="4114800"/>
                <a:ext cx="1532041" cy="174385"/>
              </a:xfrm>
              <a:custGeom>
                <a:avLst/>
                <a:gdLst>
                  <a:gd name="connsiteX0" fmla="*/ 2419643 w 2419643"/>
                  <a:gd name="connsiteY0" fmla="*/ 128419 h 212825"/>
                  <a:gd name="connsiteX1" fmla="*/ 1181686 w 2419643"/>
                  <a:gd name="connsiteY1" fmla="*/ 1810 h 212825"/>
                  <a:gd name="connsiteX2" fmla="*/ 0 w 2419643"/>
                  <a:gd name="connsiteY2" fmla="*/ 212825 h 212825"/>
                  <a:gd name="connsiteX3" fmla="*/ 0 w 2419643"/>
                  <a:gd name="connsiteY3" fmla="*/ 212825 h 21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19643" h="212825">
                    <a:moveTo>
                      <a:pt x="2419643" y="128419"/>
                    </a:moveTo>
                    <a:cubicBezTo>
                      <a:pt x="2002301" y="58080"/>
                      <a:pt x="1584960" y="-12258"/>
                      <a:pt x="1181686" y="1810"/>
                    </a:cubicBezTo>
                    <a:cubicBezTo>
                      <a:pt x="778412" y="15878"/>
                      <a:pt x="0" y="212825"/>
                      <a:pt x="0" y="212825"/>
                    </a:cubicBezTo>
                    <a:lnTo>
                      <a:pt x="0" y="212825"/>
                    </a:lnTo>
                  </a:path>
                </a:pathLst>
              </a:custGeom>
              <a:noFill/>
              <a:ln w="31750" cap="flat" cmpd="sng" algn="ctr">
                <a:solidFill>
                  <a:srgbClr val="FF0000"/>
                </a:solidFill>
                <a:prstDash val="sysDash"/>
                <a:miter lim="800000"/>
                <a:headEnd type="none" w="med" len="med"/>
                <a:tailEnd type="arrow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pitchFamily="18" charset="-120"/>
                  <a:cs typeface="+mn-cs"/>
                </a:endParaRPr>
              </a:p>
            </p:txBody>
          </p:sp>
        </p:grpSp>
      </p:grp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6BD8A15-6A4A-F76A-F58C-ED6085AE85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50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Challenges in NLP</a:t>
            </a:r>
          </a:p>
          <a:p>
            <a:pPr lvl="1" eaLnBrk="1" hangingPunct="1">
              <a:spcBef>
                <a:spcPts val="600"/>
              </a:spcBef>
            </a:pPr>
            <a:endParaRPr lang="en-US" altLang="zh-TW" dirty="0"/>
          </a:p>
        </p:txBody>
      </p:sp>
      <p:sp>
        <p:nvSpPr>
          <p:cNvPr id="14" name="矩形 2">
            <a:extLst>
              <a:ext uri="{FF2B5EF4-FFF2-40B4-BE49-F238E27FC236}">
                <a16:creationId xmlns:a16="http://schemas.microsoft.com/office/drawing/2014/main" id="{BFFD99FB-65DB-1785-647C-4CD6112D4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905" y="2293740"/>
            <a:ext cx="6096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Coreference Ambiguity</a:t>
            </a:r>
            <a:r>
              <a:rPr lang="en-US" altLang="zh-CN" sz="20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pronoun may refer to more than one preceding entity. </a:t>
            </a:r>
            <a:endParaRPr lang="en-US" altLang="en-US" sz="2000" b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87DBB9-C615-3E28-5192-4F00AC922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011" y="3124200"/>
            <a:ext cx="8923789" cy="843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DBCCD4-C9CE-EB82-B560-6173ED597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013" y="4267200"/>
            <a:ext cx="8209315" cy="857370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94D1FAE-2153-12CD-5E30-B952B24E0B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BA9866-1126-4BAF-8546-2A6433CC844B}" type="slidenum">
              <a:rPr kumimoji="0" lang="zh-TW" altLang="en-US" sz="1200" b="0">
                <a:solidFill>
                  <a:srgbClr val="000000"/>
                </a:solidFill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b="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663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7033F-CF05-6C5A-9F2B-EEF02677C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627C6EBA-5ECA-9291-27EF-38FDFE4A3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C933B556-FC6D-D5AC-25A2-F377207A5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Challenges in Generative AI</a:t>
            </a:r>
          </a:p>
          <a:p>
            <a:pPr lvl="1" eaLnBrk="1" hangingPunct="1"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Hallucinations</a:t>
            </a:r>
            <a:r>
              <a:rPr lang="en-US" dirty="0"/>
              <a:t> refers to the generation of outputs that may sound plausible but are either factually incorrect or unrelated to the given context. </a:t>
            </a:r>
            <a:endParaRPr lang="en-US" altLang="zh-TW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0F9F91B-A7A8-E310-810D-B21F8AEBA9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1345DF-E335-E51B-75DD-E73342895734}"/>
              </a:ext>
            </a:extLst>
          </p:cNvPr>
          <p:cNvGrpSpPr/>
          <p:nvPr/>
        </p:nvGrpSpPr>
        <p:grpSpPr>
          <a:xfrm>
            <a:off x="1924683" y="3581400"/>
            <a:ext cx="8971917" cy="1954381"/>
            <a:chOff x="1610041" y="3581400"/>
            <a:chExt cx="8971917" cy="19543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345C2E-9FFA-09A0-6E6D-96EA9B22F8A0}"/>
                </a:ext>
              </a:extLst>
            </p:cNvPr>
            <p:cNvSpPr/>
            <p:nvPr/>
          </p:nvSpPr>
          <p:spPr bwMode="auto">
            <a:xfrm>
              <a:off x="2073925" y="4114800"/>
              <a:ext cx="6231875" cy="457200"/>
            </a:xfrm>
            <a:prstGeom prst="rect">
              <a:avLst/>
            </a:prstGeom>
            <a:solidFill>
              <a:srgbClr val="33CC33">
                <a:alpha val="2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600" b="0" i="0" u="none" strike="noStrike" cap="none" normalizeH="0" baseline="0">
                <a:solidFill>
                  <a:srgbClr val="CCECFF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1BE10F-AF1C-3CDB-2EE6-6D3C145555C7}"/>
                </a:ext>
              </a:extLst>
            </p:cNvPr>
            <p:cNvSpPr txBox="1"/>
            <p:nvPr/>
          </p:nvSpPr>
          <p:spPr>
            <a:xfrm>
              <a:off x="2057399" y="3581400"/>
              <a:ext cx="8524559" cy="19543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When did Leonardo da Vinci paint the Mona Lisa?</a:t>
              </a:r>
            </a:p>
            <a:p>
              <a:pPr>
                <a:spcBef>
                  <a:spcPts val="1200"/>
                </a:spcBef>
              </a:pP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Leonardo da Vinci painted the Mona Lisa in 1815.</a:t>
              </a:r>
            </a:p>
            <a:p>
              <a:pPr>
                <a:spcBef>
                  <a:spcPts val="1800"/>
                </a:spcBef>
              </a:pPr>
              <a:r>
                <a: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(Incorrect: The Mona Lisa was painted between 1503 and 1506, or perhaps continuing until 1517.)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EAAF18-82AF-000A-089F-25EF100E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0041" y="3631727"/>
              <a:ext cx="324000" cy="31242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3A23422-0948-702A-80B1-B25E36339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0041" y="4210030"/>
              <a:ext cx="324000" cy="312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673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6EA89-A769-E677-54F6-B5DEF28BB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7" b="93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48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61350-CA58-73FA-D636-D22D2E28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315" y="2133601"/>
            <a:ext cx="5543371" cy="34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11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AC95D62-769A-3468-24FE-2C849571B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64DCB-5128-5CBA-E94F-5F48BF5F5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29" y="457200"/>
            <a:ext cx="6857142" cy="5393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ED85A-5110-7111-1A42-615F0F0FA257}"/>
              </a:ext>
            </a:extLst>
          </p:cNvPr>
          <p:cNvSpPr txBox="1"/>
          <p:nvPr/>
        </p:nvSpPr>
        <p:spPr>
          <a:xfrm>
            <a:off x="1562100" y="5943600"/>
            <a:ext cx="9067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0"/>
              </a:spcBef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 Language Model (LLM) Evolutionary Tree </a:t>
            </a:r>
          </a:p>
          <a:p>
            <a:pPr marL="0" lvl="1" algn="ctr" eaLnBrk="1" hangingPunct="1">
              <a:spcBef>
                <a:spcPts val="0"/>
              </a:spcBef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(Source: </a:t>
            </a:r>
            <a:r>
              <a:rPr lang="en-US" altLang="zh-TW" sz="2000" b="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Harnessing the Power of LLMs in Practice: A Survey on ChatGPT and Beyond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738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80E39-1183-BCE4-5FF5-BAA671258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8E0472-C9AD-1977-374B-8226CDF88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4AD7E-EB15-32B4-1F54-4B234E009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302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19CB39-42E3-22C6-1DF5-F1FA70A238C1}"/>
              </a:ext>
            </a:extLst>
          </p:cNvPr>
          <p:cNvSpPr txBox="1"/>
          <p:nvPr/>
        </p:nvSpPr>
        <p:spPr>
          <a:xfrm>
            <a:off x="1549400" y="6108172"/>
            <a:ext cx="909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0"/>
              </a:spcBef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 Language Model (LLM) Capabilities (Source: </a:t>
            </a:r>
            <a:r>
              <a:rPr lang="en-US" altLang="zh-TW" sz="2000" b="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Large Language Models: A Survey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13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0F727-15B6-5F67-C924-AF2C80E1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758C204-077B-9B8E-B3C9-F68FF93559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7A43B-3BB3-2062-D302-E18543B8D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" y="1905000"/>
            <a:ext cx="10797540" cy="3688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3D1AC-BCBC-CAB2-31BB-3342E9D5484A}"/>
              </a:ext>
            </a:extLst>
          </p:cNvPr>
          <p:cNvSpPr txBox="1"/>
          <p:nvPr/>
        </p:nvSpPr>
        <p:spPr>
          <a:xfrm>
            <a:off x="1549400" y="5619690"/>
            <a:ext cx="909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eaLnBrk="1" hangingPunct="1">
              <a:spcBef>
                <a:spcPts val="0"/>
              </a:spcBef>
            </a:pP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Large Language Model (LLM) Capabilities (Source: </a:t>
            </a:r>
            <a:r>
              <a:rPr lang="en-US" altLang="zh-TW" sz="2000" b="0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Large Language Models: A Survey</a:t>
            </a:r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zh-TW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93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Technologies </a:t>
            </a:r>
            <a:r>
              <a:rPr lang="en-US" altLang="zh-CN" dirty="0"/>
              <a:t>for</a:t>
            </a:r>
            <a:r>
              <a:rPr lang="en-US" altLang="zh-TW" dirty="0"/>
              <a:t> NLP</a:t>
            </a: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A1777392-BF10-B8A2-39B4-601338F8B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5368111"/>
            <a:ext cx="95631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Natural Language Processing (NLP) is a interdisciplinary field of </a:t>
            </a:r>
            <a:r>
              <a:rPr lang="en-US" alt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linguistics</a:t>
            </a:r>
            <a:r>
              <a:rPr lang="en-US" altLang="en-US" sz="24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science</a:t>
            </a:r>
            <a:r>
              <a:rPr lang="en-US" altLang="en-US" sz="24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  <a:r>
              <a:rPr lang="en-US" altLang="en-US" sz="24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concerned with the interactions between computers and human language. [Wikipedia]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8AFFA-8E29-B7C4-6FE9-2F127DF7F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32715" r="9840" b="13461"/>
          <a:stretch/>
        </p:blipFill>
        <p:spPr>
          <a:xfrm>
            <a:off x="2895601" y="2246031"/>
            <a:ext cx="3829017" cy="2935569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75151EC-61A8-D7DB-8AD5-63E7EFB0CB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BA9866-1126-4BAF-8546-2A6433CC844B}" type="slidenum">
              <a:rPr kumimoji="0" lang="zh-TW" altLang="en-US" sz="1200" b="0">
                <a:solidFill>
                  <a:srgbClr val="000000"/>
                </a:solidFill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AutoShape 13">
            <a:extLst>
              <a:ext uri="{FF2B5EF4-FFF2-40B4-BE49-F238E27FC236}">
                <a16:creationId xmlns:a16="http://schemas.microsoft.com/office/drawing/2014/main" id="{6EAAF019-D2D3-CB60-1E21-740EC1A9E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3711" y="3810000"/>
            <a:ext cx="2869668" cy="1371600"/>
          </a:xfrm>
          <a:prstGeom prst="wedgeRoundRectCallout">
            <a:avLst>
              <a:gd name="adj1" fmla="val -49719"/>
              <a:gd name="adj2" fmla="val -58671"/>
              <a:gd name="adj3" fmla="val 16667"/>
            </a:avLst>
          </a:prstGeom>
          <a:solidFill>
            <a:srgbClr val="FFFFCC"/>
          </a:solidFill>
          <a:ln w="9525">
            <a:solidFill>
              <a:srgbClr val="CC9900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r>
              <a:rPr lang="en-US" altLang="zh-TW" sz="2400" b="0" dirty="0">
                <a:latin typeface="Calibri" panose="020F0502020204030204" pitchFamily="34" charset="0"/>
                <a:cs typeface="Calibri" panose="020F0502020204030204" pitchFamily="34" charset="0"/>
              </a:rPr>
              <a:t>NLP is also known </a:t>
            </a:r>
          </a:p>
          <a:p>
            <a:pPr algn="ctr" eaLnBrk="1" hangingPunct="1">
              <a:defRPr/>
            </a:pPr>
            <a:r>
              <a:rPr lang="en-US" altLang="zh-TW" sz="2400" b="0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altLang="zh-TW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 </a:t>
            </a:r>
          </a:p>
          <a:p>
            <a:pPr algn="ctr" eaLnBrk="1" hangingPunct="1">
              <a:defRPr/>
            </a:pPr>
            <a:r>
              <a:rPr lang="en-US" altLang="zh-TW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linguistics </a:t>
            </a:r>
            <a:r>
              <a:rPr lang="en-US" altLang="zh-TW" sz="2400" b="0" dirty="0">
                <a:latin typeface="Calibri" panose="020F0502020204030204" pitchFamily="34" charset="0"/>
                <a:cs typeface="Calibri" panose="020F0502020204030204" pitchFamily="34" charset="0"/>
              </a:rPr>
              <a:t>(CL). </a:t>
            </a:r>
          </a:p>
        </p:txBody>
      </p:sp>
    </p:spTree>
    <p:extLst>
      <p:ext uri="{BB962C8B-B14F-4D97-AF65-F5344CB8AC3E}">
        <p14:creationId xmlns:p14="http://schemas.microsoft.com/office/powerpoint/2010/main" val="194732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AE874-6A5A-1B00-BF76-FCF6A2758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83AF236E-EFE5-A883-1013-4BC17E3CD7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746062DF-8459-7548-4B28-629B9DADA2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Technologies </a:t>
            </a:r>
            <a:r>
              <a:rPr lang="en-US" altLang="zh-CN" dirty="0"/>
              <a:t>for</a:t>
            </a:r>
            <a:r>
              <a:rPr lang="en-US" altLang="zh-TW" dirty="0"/>
              <a:t> NLP</a:t>
            </a:r>
          </a:p>
        </p:txBody>
      </p:sp>
      <p:pic>
        <p:nvPicPr>
          <p:cNvPr id="6" name="Picture 5" descr="CH01_F02_Hagiwara">
            <a:extLst>
              <a:ext uri="{FF2B5EF4-FFF2-40B4-BE49-F238E27FC236}">
                <a16:creationId xmlns:a16="http://schemas.microsoft.com/office/drawing/2014/main" id="{EBEEF5E9-5043-1218-ABE0-223C7DF8A4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600200"/>
            <a:ext cx="4320480" cy="43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7">
            <a:extLst>
              <a:ext uri="{FF2B5EF4-FFF2-40B4-BE49-F238E27FC236}">
                <a16:creationId xmlns:a16="http://schemas.microsoft.com/office/drawing/2014/main" id="{4A0F3630-C8D2-4B02-B5C6-1859B5887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520" y="4038600"/>
            <a:ext cx="5105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Natural Language Processing (NLP)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　　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is a subfield of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AI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which has close ties with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Machine Learning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9C76BED-1F85-71C6-6F80-C7912FB42B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BA9866-1126-4BAF-8546-2A6433CC844B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E2F54DE0-1E63-5478-7ED3-B776089B6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520" y="2339280"/>
            <a:ext cx="5105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Artificial intelligence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(AI) refers to the simulation of human intelligence in machines that are programmed to think and act like humans.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8DD3D-3609-AB33-CA10-BB00C799797B}"/>
              </a:ext>
            </a:extLst>
          </p:cNvPr>
          <p:cNvSpPr txBox="1"/>
          <p:nvPr/>
        </p:nvSpPr>
        <p:spPr>
          <a:xfrm>
            <a:off x="777858" y="5486400"/>
            <a:ext cx="1063628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endParaRPr lang="en-US" altLang="zh-TW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zh-TW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Cognitive scientists have long debated whether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</a:t>
            </a:r>
            <a:r>
              <a:rPr lang="en-US" altLang="zh-TW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TW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cognition</a:t>
            </a:r>
            <a:r>
              <a:rPr lang="en-US" altLang="zh-TW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are separate mental faculties, or whether language emerges from general cognitive abilities.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1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202E18EE-BA17-4175-8094-42B2A533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Technologies </a:t>
            </a:r>
            <a:r>
              <a:rPr lang="en-US" altLang="zh-CN" dirty="0"/>
              <a:t>for</a:t>
            </a:r>
            <a:r>
              <a:rPr lang="en-US" altLang="zh-TW" dirty="0"/>
              <a:t> NLP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Text </a:t>
            </a:r>
            <a:r>
              <a:rPr lang="en-US" altLang="zh-TW" dirty="0">
                <a:solidFill>
                  <a:srgbClr val="FF0000"/>
                </a:solidFill>
              </a:rPr>
              <a:t>Classification</a:t>
            </a:r>
            <a:r>
              <a:rPr lang="en-US" altLang="zh-TW" dirty="0"/>
              <a:t> 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News Categorization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dirty="0"/>
              <a:t>Entity </a:t>
            </a:r>
            <a:r>
              <a:rPr lang="en-US" altLang="zh-TW" dirty="0"/>
              <a:t>Relation </a:t>
            </a:r>
            <a:r>
              <a:rPr lang="en-US" altLang="zh-CN" dirty="0"/>
              <a:t>Classification</a:t>
            </a:r>
            <a:r>
              <a:rPr lang="en-US" altLang="zh-TW" dirty="0"/>
              <a:t> 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Sentiment, Emotion Classification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Email Spam, Fake News, Rumor Detection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Text </a:t>
            </a:r>
            <a:r>
              <a:rPr lang="en-US" altLang="zh-TW" dirty="0">
                <a:solidFill>
                  <a:srgbClr val="FF0000"/>
                </a:solidFill>
              </a:rPr>
              <a:t>Ranking</a:t>
            </a:r>
            <a:endParaRPr lang="en-US" altLang="zh-TW" dirty="0"/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Information Retrieval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Extractive Summarization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Retrieval-based </a:t>
            </a:r>
            <a:r>
              <a:rPr lang="en-US" altLang="zh-CN" dirty="0"/>
              <a:t>Response</a:t>
            </a:r>
            <a:r>
              <a:rPr lang="en-US" altLang="zh-TW" dirty="0"/>
              <a:t> Generation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12101D6-84F2-8BB4-A3C6-DFC596A11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DE238E-7663-48F1-8CFE-7A2163AEEF93}" type="slidenum">
              <a:rPr kumimoji="0" lang="zh-TW" altLang="en-US" sz="1200" b="0">
                <a:solidFill>
                  <a:schemeClr val="tx1"/>
                </a:solidFill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522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040A-6C39-2694-8DB7-66B349BF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85DA8B0B-2619-E7A1-A1A2-87E812C5F5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99ADB689-925D-7D80-4B83-D228F56F5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554480"/>
            <a:ext cx="10972800" cy="4876800"/>
          </a:xfrm>
          <a:noFill/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TW" dirty="0"/>
              <a:t>Technologies </a:t>
            </a:r>
            <a:r>
              <a:rPr lang="en-US" altLang="zh-CN" dirty="0"/>
              <a:t>for</a:t>
            </a:r>
            <a:r>
              <a:rPr lang="en-US" altLang="zh-TW" dirty="0"/>
              <a:t> NLP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dirty="0"/>
              <a:t>Text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Sequence Labeling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CN" dirty="0"/>
              <a:t>Part-of-Speech Tagging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Semantic Role Labelling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Named Entity Extraction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dirty="0">
                <a:solidFill>
                  <a:srgbClr val="FF0000"/>
                </a:solidFill>
              </a:rPr>
              <a:t>Sequence-to-Sequence </a:t>
            </a:r>
            <a:r>
              <a:rPr lang="en-US" altLang="zh-TW" dirty="0"/>
              <a:t>Text </a:t>
            </a:r>
            <a:r>
              <a:rPr lang="en-US" altLang="zh-CN" dirty="0">
                <a:solidFill>
                  <a:srgbClr val="FF0000"/>
                </a:solidFill>
              </a:rPr>
              <a:t>Generation</a:t>
            </a:r>
            <a:endParaRPr lang="en-US" altLang="zh-TW" dirty="0">
              <a:solidFill>
                <a:srgbClr val="FF0000"/>
              </a:solidFill>
            </a:endParaRP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Machine Translation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Response Generation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zh-TW" dirty="0"/>
              <a:t>Abstractive Summarization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CN" dirty="0"/>
              <a:t>Syntactic, Semantic, Discourse </a:t>
            </a:r>
            <a:r>
              <a:rPr lang="en-US" altLang="zh-CN" dirty="0">
                <a:solidFill>
                  <a:srgbClr val="FF0000"/>
                </a:solidFill>
              </a:rPr>
              <a:t>Parsing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F86031F-294C-01B7-40B6-7F6040967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DE238E-7663-48F1-8CFE-7A2163AEEF93}" type="slidenum">
              <a:rPr kumimoji="0" lang="zh-TW" altLang="en-US" sz="1200" b="0">
                <a:solidFill>
                  <a:schemeClr val="tx1"/>
                </a:solidFill>
                <a:latin typeface="+mn-lt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2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6" name="Rectangle: Rounded Corners 22">
            <a:extLst>
              <a:ext uri="{FF2B5EF4-FFF2-40B4-BE49-F238E27FC236}">
                <a16:creationId xmlns:a16="http://schemas.microsoft.com/office/drawing/2014/main" id="{83EF50F6-3D65-73D0-CB4E-5C5E7B917D1D}"/>
              </a:ext>
            </a:extLst>
          </p:cNvPr>
          <p:cNvSpPr/>
          <p:nvPr/>
        </p:nvSpPr>
        <p:spPr>
          <a:xfrm>
            <a:off x="609600" y="1371600"/>
            <a:ext cx="10972800" cy="533400"/>
          </a:xfrm>
          <a:prstGeom prst="roundRect">
            <a:avLst/>
          </a:prstGeom>
          <a:solidFill>
            <a:srgbClr val="99CCFF"/>
          </a:solidFill>
          <a:ln w="127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Text Classification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2234534-5156-1EBA-4B3F-C61C878BD732}"/>
              </a:ext>
            </a:extLst>
          </p:cNvPr>
          <p:cNvSpPr/>
          <p:nvPr/>
        </p:nvSpPr>
        <p:spPr>
          <a:xfrm>
            <a:off x="609600" y="1981200"/>
            <a:ext cx="539496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3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Fundamental NLP Tasks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032" y="2484000"/>
            <a:ext cx="2668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Sentence Boundary Detection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6246" y="2484000"/>
            <a:ext cx="2668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Sense Disambiguation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67CA0E-DD71-6D44-148D-5C4DC196F29B}"/>
              </a:ext>
            </a:extLst>
          </p:cNvPr>
          <p:cNvGrpSpPr/>
          <p:nvPr/>
        </p:nvGrpSpPr>
        <p:grpSpPr>
          <a:xfrm>
            <a:off x="609600" y="5562600"/>
            <a:ext cx="10972800" cy="990600"/>
            <a:chOff x="609600" y="5562600"/>
            <a:chExt cx="10972800" cy="990600"/>
          </a:xfrm>
        </p:grpSpPr>
        <p:sp>
          <p:nvSpPr>
            <p:cNvPr id="2" name="Rectangle: Rounded Corners 22">
              <a:extLst>
                <a:ext uri="{FF2B5EF4-FFF2-40B4-BE49-F238E27FC236}">
                  <a16:creationId xmlns:a16="http://schemas.microsoft.com/office/drawing/2014/main" id="{0A43153C-656F-C3F6-69B7-E6979C50BE77}"/>
                </a:ext>
              </a:extLst>
            </p:cNvPr>
            <p:cNvSpPr/>
            <p:nvPr/>
          </p:nvSpPr>
          <p:spPr>
            <a:xfrm>
              <a:off x="609600" y="6096000"/>
              <a:ext cx="10972800" cy="457200"/>
            </a:xfrm>
            <a:prstGeom prst="roundRect">
              <a:avLst/>
            </a:prstGeom>
            <a:solidFill>
              <a:srgbClr val="99CCFF"/>
            </a:solidFill>
            <a:ln w="12700" cap="flat" cmpd="sng" algn="ctr">
              <a:solidFill>
                <a:schemeClr val="accent3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Classifiers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: Naïve Bayes, Decision Tree,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Random Forests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, SVM, Logistic Regression, RNN, CNN, BERT, ….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endParaRPr>
            </a:p>
          </p:txBody>
        </p:sp>
        <p:sp>
          <p:nvSpPr>
            <p:cNvPr id="3" name="Rectangle: Rounded Corners 18">
              <a:extLst>
                <a:ext uri="{FF2B5EF4-FFF2-40B4-BE49-F238E27FC236}">
                  <a16:creationId xmlns:a16="http://schemas.microsoft.com/office/drawing/2014/main" id="{5F6A55AF-070F-249C-ADED-B1C8BA2B8ECD}"/>
                </a:ext>
              </a:extLst>
            </p:cNvPr>
            <p:cNvSpPr/>
            <p:nvPr/>
          </p:nvSpPr>
          <p:spPr>
            <a:xfrm>
              <a:off x="609600" y="5562600"/>
              <a:ext cx="10957560" cy="457200"/>
            </a:xfrm>
            <a:prstGeom prst="roundRect">
              <a:avLst/>
            </a:prstGeom>
            <a:solidFill>
              <a:srgbClr val="CCECFF"/>
            </a:solidFill>
            <a:ln w="12700" cap="flat" cmpd="sng" algn="ctr">
              <a:solidFill>
                <a:schemeClr val="accent3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Features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: (Context) Word, POS, Word Shapes (e.g..,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Xx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, x), Phrase (NE) Types, Syntactic Path, Lexicon ….  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endParaRPr>
            </a:p>
          </p:txBody>
        </p:sp>
      </p:grpSp>
      <p:pic>
        <p:nvPicPr>
          <p:cNvPr id="4" name="图片 1">
            <a:extLst>
              <a:ext uri="{FF2B5EF4-FFF2-40B4-BE49-F238E27FC236}">
                <a16:creationId xmlns:a16="http://schemas.microsoft.com/office/drawing/2014/main" id="{F2B4A779-8ADB-B930-3FDD-70671E66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53154"/>
            <a:ext cx="5423336" cy="255704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59584-46CD-2C37-05BA-D8903F49130C}"/>
              </a:ext>
            </a:extLst>
          </p:cNvPr>
          <p:cNvGrpSpPr/>
          <p:nvPr/>
        </p:nvGrpSpPr>
        <p:grpSpPr>
          <a:xfrm>
            <a:off x="6077948" y="1989221"/>
            <a:ext cx="5809252" cy="2252485"/>
            <a:chOff x="6077948" y="1989221"/>
            <a:chExt cx="5809252" cy="2252485"/>
          </a:xfrm>
        </p:grpSpPr>
        <p:sp>
          <p:nvSpPr>
            <p:cNvPr id="8" name="Rectangle: Rounded Corners 19">
              <a:extLst>
                <a:ext uri="{FF2B5EF4-FFF2-40B4-BE49-F238E27FC236}">
                  <a16:creationId xmlns:a16="http://schemas.microsoft.com/office/drawing/2014/main" id="{E1E9DC73-BD8A-4599-B9E1-E7B43A93C80C}"/>
                </a:ext>
              </a:extLst>
            </p:cNvPr>
            <p:cNvSpPr/>
            <p:nvPr/>
          </p:nvSpPr>
          <p:spPr>
            <a:xfrm>
              <a:off x="6172200" y="1989221"/>
              <a:ext cx="5394960" cy="4572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NLP Application Tasks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2200" y="2484000"/>
              <a:ext cx="18971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Sentiment/Emotion Classification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24800" y="2484000"/>
              <a:ext cx="2395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Email Spam Classification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Fake News Classification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149843" y="2448000"/>
              <a:ext cx="15087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News Categorization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48400" y="3096000"/>
              <a:ext cx="254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Entity </a:t>
              </a: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Type Classification</a:t>
              </a:r>
              <a:endPara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903B75-2302-B138-AE22-AC233F3789B3}"/>
                </a:ext>
              </a:extLst>
            </p:cNvPr>
            <p:cNvSpPr txBox="1"/>
            <p:nvPr/>
          </p:nvSpPr>
          <p:spPr>
            <a:xfrm>
              <a:off x="8850630" y="3096000"/>
              <a:ext cx="2548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Relation </a:t>
              </a:r>
              <a:r>
                <a:rPr kumimoji="1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Extraction</a:t>
              </a:r>
              <a:endPara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BB87B1-64ED-334D-BBB0-BD57D394A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3" b="77496"/>
            <a:stretch/>
          </p:blipFill>
          <p:spPr>
            <a:xfrm>
              <a:off x="6077948" y="3581400"/>
              <a:ext cx="5809252" cy="660306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CA81F-7015-5FDE-5C70-85A1B2C371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65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6" name="Rectangle: Rounded Corners 22">
            <a:extLst>
              <a:ext uri="{FF2B5EF4-FFF2-40B4-BE49-F238E27FC236}">
                <a16:creationId xmlns:a16="http://schemas.microsoft.com/office/drawing/2014/main" id="{83EF50F6-3D65-73D0-CB4E-5C5E7B917D1D}"/>
              </a:ext>
            </a:extLst>
          </p:cNvPr>
          <p:cNvSpPr/>
          <p:nvPr/>
        </p:nvSpPr>
        <p:spPr>
          <a:xfrm>
            <a:off x="609600" y="1457439"/>
            <a:ext cx="10972800" cy="533400"/>
          </a:xfrm>
          <a:prstGeom prst="roundRect">
            <a:avLst/>
          </a:prstGeom>
          <a:solidFill>
            <a:srgbClr val="99CCFF"/>
          </a:solidFill>
          <a:ln w="127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Text Ranking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1602" y="2600211"/>
            <a:ext cx="2404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Information Retrieval</a:t>
            </a:r>
          </a:p>
        </p:txBody>
      </p:sp>
      <p:sp>
        <p:nvSpPr>
          <p:cNvPr id="2" name="Rectangle: Rounded Corners 19">
            <a:extLst>
              <a:ext uri="{FF2B5EF4-FFF2-40B4-BE49-F238E27FC236}">
                <a16:creationId xmlns:a16="http://schemas.microsoft.com/office/drawing/2014/main" id="{5EED9446-243F-7D72-96FA-BB928D4A9CA0}"/>
              </a:ext>
            </a:extLst>
          </p:cNvPr>
          <p:cNvSpPr/>
          <p:nvPr/>
        </p:nvSpPr>
        <p:spPr>
          <a:xfrm>
            <a:off x="609600" y="2057400"/>
            <a:ext cx="109728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3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NLP Application Tasks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6281A-D284-9452-E8F1-A0A9950BE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1" y="2938764"/>
            <a:ext cx="4090609" cy="1752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E26952-42E4-99EE-7624-7E3737C28591}"/>
              </a:ext>
            </a:extLst>
          </p:cNvPr>
          <p:cNvGrpSpPr/>
          <p:nvPr/>
        </p:nvGrpSpPr>
        <p:grpSpPr>
          <a:xfrm>
            <a:off x="609600" y="5638800"/>
            <a:ext cx="10972800" cy="990600"/>
            <a:chOff x="609600" y="5638800"/>
            <a:chExt cx="10972800" cy="990600"/>
          </a:xfrm>
        </p:grpSpPr>
        <p:sp>
          <p:nvSpPr>
            <p:cNvPr id="3" name="Rectangle: Rounded Corners 22">
              <a:extLst>
                <a:ext uri="{FF2B5EF4-FFF2-40B4-BE49-F238E27FC236}">
                  <a16:creationId xmlns:a16="http://schemas.microsoft.com/office/drawing/2014/main" id="{26A71BEA-FF2B-3408-F4F4-CC8A1F8364EB}"/>
                </a:ext>
              </a:extLst>
            </p:cNvPr>
            <p:cNvSpPr/>
            <p:nvPr/>
          </p:nvSpPr>
          <p:spPr>
            <a:xfrm>
              <a:off x="609600" y="6172200"/>
              <a:ext cx="10972800" cy="457200"/>
            </a:xfrm>
            <a:prstGeom prst="roundRect">
              <a:avLst/>
            </a:prstGeom>
            <a:solidFill>
              <a:srgbClr val="99CCFF"/>
            </a:solidFill>
            <a:ln w="12700" cap="flat" cmpd="sng" algn="ctr">
              <a:solidFill>
                <a:schemeClr val="accent3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Retrieval Models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: Vector Space Model, Probabilistic Retrieval Model, Language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Model,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Dense Retrieval Model 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: Rounded Corners 18">
              <a:extLst>
                <a:ext uri="{FF2B5EF4-FFF2-40B4-BE49-F238E27FC236}">
                  <a16:creationId xmlns:a16="http://schemas.microsoft.com/office/drawing/2014/main" id="{A6D29F00-ACFA-1CB5-BA5D-9E6990A914C4}"/>
                </a:ext>
              </a:extLst>
            </p:cNvPr>
            <p:cNvSpPr/>
            <p:nvPr/>
          </p:nvSpPr>
          <p:spPr>
            <a:xfrm>
              <a:off x="609600" y="5638800"/>
              <a:ext cx="10957560" cy="457200"/>
            </a:xfrm>
            <a:prstGeom prst="roundRect">
              <a:avLst/>
            </a:prstGeom>
            <a:solidFill>
              <a:srgbClr val="CCECFF"/>
            </a:solidFill>
            <a:ln w="12700" cap="flat" cmpd="sng" algn="ctr">
              <a:solidFill>
                <a:schemeClr val="accent3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Features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: Word, Position,….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686043-91B2-61CE-397F-4722AB3E4CE5}"/>
              </a:ext>
            </a:extLst>
          </p:cNvPr>
          <p:cNvGrpSpPr/>
          <p:nvPr/>
        </p:nvGrpSpPr>
        <p:grpSpPr>
          <a:xfrm>
            <a:off x="5029200" y="2600211"/>
            <a:ext cx="2715667" cy="2921170"/>
            <a:chOff x="5029200" y="2600211"/>
            <a:chExt cx="2715667" cy="2921170"/>
          </a:xfrm>
        </p:grpSpPr>
        <p:sp>
          <p:nvSpPr>
            <p:cNvPr id="13" name="TextBox 12"/>
            <p:cNvSpPr txBox="1"/>
            <p:nvPr/>
          </p:nvSpPr>
          <p:spPr>
            <a:xfrm>
              <a:off x="5148090" y="2600211"/>
              <a:ext cx="2395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Extractive Summarization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2CA65C1-7115-1C8B-5901-6AF4A2CB146A}"/>
                </a:ext>
              </a:extLst>
            </p:cNvPr>
            <p:cNvGrpSpPr/>
            <p:nvPr/>
          </p:nvGrpSpPr>
          <p:grpSpPr>
            <a:xfrm>
              <a:off x="5029200" y="3048000"/>
              <a:ext cx="1328908" cy="2473381"/>
              <a:chOff x="4645564" y="3052450"/>
              <a:chExt cx="1328908" cy="2473381"/>
            </a:xfrm>
          </p:grpSpPr>
          <p:sp>
            <p:nvSpPr>
              <p:cNvPr id="16" name="Flowchart: Document 15">
                <a:extLst>
                  <a:ext uri="{FF2B5EF4-FFF2-40B4-BE49-F238E27FC236}">
                    <a16:creationId xmlns:a16="http://schemas.microsoft.com/office/drawing/2014/main" id="{F1C87FAE-4CCE-C8A6-59EC-62880553CDB7}"/>
                  </a:ext>
                </a:extLst>
              </p:cNvPr>
              <p:cNvSpPr/>
              <p:nvPr/>
            </p:nvSpPr>
            <p:spPr bwMode="auto">
              <a:xfrm>
                <a:off x="4876800" y="3052450"/>
                <a:ext cx="838200" cy="376550"/>
              </a:xfrm>
              <a:prstGeom prst="flowChartDocumen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Document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DB12A4C-976F-48C6-D80C-D9E4263A8011}"/>
                  </a:ext>
                </a:extLst>
              </p:cNvPr>
              <p:cNvSpPr/>
              <p:nvPr/>
            </p:nvSpPr>
            <p:spPr bwMode="auto">
              <a:xfrm>
                <a:off x="4762500" y="3548364"/>
                <a:ext cx="1066800" cy="337836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Preprocessing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171F45F-1743-EF86-CAE1-E0C8E8F747DD}"/>
                  </a:ext>
                </a:extLst>
              </p:cNvPr>
              <p:cNvCxnSpPr>
                <a:cxnSpLocks/>
                <a:stCxn id="16" idx="2"/>
                <a:endCxn id="17" idx="0"/>
              </p:cNvCxnSpPr>
              <p:nvPr/>
            </p:nvCxnSpPr>
            <p:spPr bwMode="auto">
              <a:xfrm>
                <a:off x="5295900" y="3404106"/>
                <a:ext cx="0" cy="14425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6067AAD-9EF6-E6B3-1738-5E21182D3A4E}"/>
                  </a:ext>
                </a:extLst>
              </p:cNvPr>
              <p:cNvSpPr/>
              <p:nvPr/>
            </p:nvSpPr>
            <p:spPr bwMode="auto">
              <a:xfrm>
                <a:off x="4712237" y="4038600"/>
                <a:ext cx="1176509" cy="337836"/>
              </a:xfrm>
              <a:prstGeom prst="rect">
                <a:avLst/>
              </a:prstGeom>
              <a:solidFill>
                <a:srgbClr val="FFC000">
                  <a:alpha val="4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Feature Selection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9E6205D-B043-5C95-C72C-22CCAA398BCD}"/>
                  </a:ext>
                </a:extLst>
              </p:cNvPr>
              <p:cNvCxnSpPr>
                <a:stCxn id="17" idx="2"/>
                <a:endCxn id="21" idx="0"/>
              </p:cNvCxnSpPr>
              <p:nvPr/>
            </p:nvCxnSpPr>
            <p:spPr bwMode="auto">
              <a:xfrm>
                <a:off x="5295900" y="3886200"/>
                <a:ext cx="4592" cy="1524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867A379-C01A-5E9A-7601-6067D06D2D9F}"/>
                  </a:ext>
                </a:extLst>
              </p:cNvPr>
              <p:cNvSpPr/>
              <p:nvPr/>
            </p:nvSpPr>
            <p:spPr bwMode="auto">
              <a:xfrm>
                <a:off x="4645564" y="4523769"/>
                <a:ext cx="1328908" cy="478179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Sentence Selection </a:t>
                </a: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 Ordering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43C4922-1287-DF67-6792-2AED01A318E4}"/>
                  </a:ext>
                </a:extLst>
              </p:cNvPr>
              <p:cNvCxnSpPr>
                <a:stCxn id="21" idx="2"/>
                <a:endCxn id="24" idx="0"/>
              </p:cNvCxnSpPr>
              <p:nvPr/>
            </p:nvCxnSpPr>
            <p:spPr bwMode="auto">
              <a:xfrm>
                <a:off x="5300492" y="4376436"/>
                <a:ext cx="9526" cy="14733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sp>
            <p:nvSpPr>
              <p:cNvPr id="27" name="Flowchart: Document 26">
                <a:extLst>
                  <a:ext uri="{FF2B5EF4-FFF2-40B4-BE49-F238E27FC236}">
                    <a16:creationId xmlns:a16="http://schemas.microsoft.com/office/drawing/2014/main" id="{0662CFFE-1326-C66F-CB50-EDAD10A6DF48}"/>
                  </a:ext>
                </a:extLst>
              </p:cNvPr>
              <p:cNvSpPr/>
              <p:nvPr/>
            </p:nvSpPr>
            <p:spPr bwMode="auto">
              <a:xfrm>
                <a:off x="4876800" y="5149281"/>
                <a:ext cx="838200" cy="376550"/>
              </a:xfrm>
              <a:prstGeom prst="flowChartDocumen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Summary</a:t>
                </a:r>
                <a:endParaRPr kumimoji="1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8868003-98F5-F952-EC4B-E59F66A06263}"/>
                  </a:ext>
                </a:extLst>
              </p:cNvPr>
              <p:cNvCxnSpPr>
                <a:stCxn id="24" idx="2"/>
                <a:endCxn id="27" idx="0"/>
              </p:cNvCxnSpPr>
              <p:nvPr/>
            </p:nvCxnSpPr>
            <p:spPr bwMode="auto">
              <a:xfrm flipH="1">
                <a:off x="5295900" y="5001948"/>
                <a:ext cx="14118" cy="14733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9D0DB95-776E-1F35-242A-D7804B7EA698}"/>
                </a:ext>
              </a:extLst>
            </p:cNvPr>
            <p:cNvGrpSpPr/>
            <p:nvPr/>
          </p:nvGrpSpPr>
          <p:grpSpPr>
            <a:xfrm>
              <a:off x="6629400" y="3333337"/>
              <a:ext cx="1115467" cy="1772063"/>
              <a:chOff x="6096000" y="3333337"/>
              <a:chExt cx="1115467" cy="1772063"/>
            </a:xfrm>
          </p:grpSpPr>
          <p:sp>
            <p:nvSpPr>
              <p:cNvPr id="31" name="Flowchart: Multidocument 30">
                <a:extLst>
                  <a:ext uri="{FF2B5EF4-FFF2-40B4-BE49-F238E27FC236}">
                    <a16:creationId xmlns:a16="http://schemas.microsoft.com/office/drawing/2014/main" id="{22E56C3C-1A98-FD8F-9BF4-17C8E36BA3B1}"/>
                  </a:ext>
                </a:extLst>
              </p:cNvPr>
              <p:cNvSpPr/>
              <p:nvPr/>
            </p:nvSpPr>
            <p:spPr bwMode="auto">
              <a:xfrm>
                <a:off x="6110047" y="3333337"/>
                <a:ext cx="949865" cy="536689"/>
              </a:xfrm>
              <a:prstGeom prst="flowChartMultidocumen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Document</a:t>
                </a:r>
                <a:r>
                  <a:rPr kumimoji="1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endPara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pitchFamily="18" charset="-120"/>
                  <a:cs typeface="+mn-cs"/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4B3D050-EE30-B933-8F29-0CDDB76B84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78" t="11111" r="17778" b="11111"/>
              <a:stretch/>
            </p:blipFill>
            <p:spPr>
              <a:xfrm>
                <a:off x="7031001" y="3854776"/>
                <a:ext cx="180466" cy="217806"/>
              </a:xfrm>
              <a:prstGeom prst="rect">
                <a:avLst/>
              </a:prstGeom>
            </p:spPr>
          </p:pic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9B4F35F-FF62-B9D4-D1FC-2A05E99E2C40}"/>
                  </a:ext>
                </a:extLst>
              </p:cNvPr>
              <p:cNvCxnSpPr>
                <a:cxnSpLocks/>
                <a:stCxn id="31" idx="2"/>
                <a:endCxn id="41" idx="0"/>
              </p:cNvCxnSpPr>
              <p:nvPr/>
            </p:nvCxnSpPr>
            <p:spPr bwMode="auto">
              <a:xfrm>
                <a:off x="6518929" y="3849701"/>
                <a:ext cx="0" cy="24588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47BC8D9-5AC2-1467-53FB-E425A1887BD1}"/>
                  </a:ext>
                </a:extLst>
              </p:cNvPr>
              <p:cNvCxnSpPr>
                <a:cxnSpLocks/>
                <a:stCxn id="34" idx="1"/>
              </p:cNvCxnSpPr>
              <p:nvPr/>
            </p:nvCxnSpPr>
            <p:spPr bwMode="auto">
              <a:xfrm flipH="1">
                <a:off x="6542750" y="3963679"/>
                <a:ext cx="488251" cy="382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CC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sp>
            <p:nvSpPr>
              <p:cNvPr id="41" name="Flowchart: Document 40">
                <a:extLst>
                  <a:ext uri="{FF2B5EF4-FFF2-40B4-BE49-F238E27FC236}">
                    <a16:creationId xmlns:a16="http://schemas.microsoft.com/office/drawing/2014/main" id="{84205F44-3273-1B98-04F8-D8A0F20DE26B}"/>
                  </a:ext>
                </a:extLst>
              </p:cNvPr>
              <p:cNvSpPr/>
              <p:nvPr/>
            </p:nvSpPr>
            <p:spPr bwMode="auto">
              <a:xfrm>
                <a:off x="6099829" y="4095588"/>
                <a:ext cx="838200" cy="476883"/>
              </a:xfrm>
              <a:prstGeom prst="flowChartDocumen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Retrieved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Passages</a:t>
                </a:r>
                <a:endParaRPr kumimoji="1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新細明體" pitchFamily="18" charset="-120"/>
                  <a:cs typeface="+mn-cs"/>
                </a:endParaRPr>
              </a:p>
            </p:txBody>
          </p:sp>
          <p:sp>
            <p:nvSpPr>
              <p:cNvPr id="43" name="Flowchart: Document 42">
                <a:extLst>
                  <a:ext uri="{FF2B5EF4-FFF2-40B4-BE49-F238E27FC236}">
                    <a16:creationId xmlns:a16="http://schemas.microsoft.com/office/drawing/2014/main" id="{1E392519-B890-7367-E0E8-C180AA23CD27}"/>
                  </a:ext>
                </a:extLst>
              </p:cNvPr>
              <p:cNvSpPr/>
              <p:nvPr/>
            </p:nvSpPr>
            <p:spPr bwMode="auto">
              <a:xfrm>
                <a:off x="6096000" y="4728850"/>
                <a:ext cx="838200" cy="376550"/>
              </a:xfrm>
              <a:prstGeom prst="flowChartDocumen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Summary</a:t>
                </a:r>
                <a:endParaRPr kumimoji="1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453F626-98DB-7BAB-2D67-EC3DBBA53912}"/>
                  </a:ext>
                </a:extLst>
              </p:cNvPr>
              <p:cNvCxnSpPr>
                <a:cxnSpLocks/>
                <a:stCxn id="41" idx="2"/>
                <a:endCxn id="43" idx="0"/>
              </p:cNvCxnSpPr>
              <p:nvPr/>
            </p:nvCxnSpPr>
            <p:spPr bwMode="auto">
              <a:xfrm flipH="1">
                <a:off x="6515100" y="4540944"/>
                <a:ext cx="3829" cy="18790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</p:grpSp>
      </p:grpSp>
      <p:pic>
        <p:nvPicPr>
          <p:cNvPr id="13314" name="Picture 13313">
            <a:extLst>
              <a:ext uri="{FF2B5EF4-FFF2-40B4-BE49-F238E27FC236}">
                <a16:creationId xmlns:a16="http://schemas.microsoft.com/office/drawing/2014/main" id="{5C818CCD-121F-5DFE-5D0A-F80A2F294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796" y="4633095"/>
            <a:ext cx="2805872" cy="903905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1B0E32C-77EC-AA4D-F677-529A4F03A9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1F6712-02C9-41B1-018A-1FA724246CAD}"/>
              </a:ext>
            </a:extLst>
          </p:cNvPr>
          <p:cNvGrpSpPr/>
          <p:nvPr/>
        </p:nvGrpSpPr>
        <p:grpSpPr>
          <a:xfrm>
            <a:off x="7975058" y="2600211"/>
            <a:ext cx="3607342" cy="2147486"/>
            <a:chOff x="7975058" y="2600211"/>
            <a:chExt cx="3607342" cy="21474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381E0A-722B-D1DD-3B5B-783F5C94C47C}"/>
                </a:ext>
              </a:extLst>
            </p:cNvPr>
            <p:cNvGrpSpPr/>
            <p:nvPr/>
          </p:nvGrpSpPr>
          <p:grpSpPr>
            <a:xfrm>
              <a:off x="7975058" y="2600211"/>
              <a:ext cx="3607342" cy="2147486"/>
              <a:chOff x="7975058" y="2600211"/>
              <a:chExt cx="3607342" cy="214748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8113487" y="2600211"/>
                <a:ext cx="33165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新細明體" panose="02020500000000000000" pitchFamily="18" charset="-120"/>
                    <a:cs typeface="Calibri" panose="020F0502020204030204" pitchFamily="34" charset="0"/>
                  </a:rPr>
                  <a:t>Retrieval-based Response Generation</a:t>
                </a:r>
              </a:p>
            </p:txBody>
          </p:sp>
          <p:grpSp>
            <p:nvGrpSpPr>
              <p:cNvPr id="13313" name="Group 13312">
                <a:extLst>
                  <a:ext uri="{FF2B5EF4-FFF2-40B4-BE49-F238E27FC236}">
                    <a16:creationId xmlns:a16="http://schemas.microsoft.com/office/drawing/2014/main" id="{C775353D-DA2F-0986-72A7-1A2959871B2C}"/>
                  </a:ext>
                </a:extLst>
              </p:cNvPr>
              <p:cNvGrpSpPr/>
              <p:nvPr/>
            </p:nvGrpSpPr>
            <p:grpSpPr>
              <a:xfrm>
                <a:off x="7975058" y="3048000"/>
                <a:ext cx="3607342" cy="1699697"/>
                <a:chOff x="8547626" y="3368934"/>
                <a:chExt cx="3607342" cy="1699697"/>
              </a:xfrm>
            </p:grpSpPr>
            <p:sp>
              <p:nvSpPr>
                <p:cNvPr id="48" name="Rectangle 10">
                  <a:extLst>
                    <a:ext uri="{FF2B5EF4-FFF2-40B4-BE49-F238E27FC236}">
                      <a16:creationId xmlns:a16="http://schemas.microsoft.com/office/drawing/2014/main" id="{34132E00-C6BB-C2DC-02A1-2081F4A6F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09855" y="3486641"/>
                  <a:ext cx="888385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6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marL="0" marR="0" lvl="0" indent="0" algn="r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User turn </a:t>
                  </a:r>
                  <a:r>
                    <a:rPr kumimoji="1" lang="en-US" altLang="en-US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q</a:t>
                  </a:r>
                  <a:endParaRPr kumimoji="1" lang="en-US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cxnSp>
              <p:nvCxnSpPr>
                <p:cNvPr id="51" name="Straight Arrow Connector 23">
                  <a:extLst>
                    <a:ext uri="{FF2B5EF4-FFF2-40B4-BE49-F238E27FC236}">
                      <a16:creationId xmlns:a16="http://schemas.microsoft.com/office/drawing/2014/main" id="{8841D937-A199-5763-369A-E3271590023D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9525000" y="3621800"/>
                  <a:ext cx="457200" cy="0"/>
                </a:xfrm>
                <a:prstGeom prst="straightConnector1">
                  <a:avLst/>
                </a:prstGeom>
                <a:noFill/>
                <a:ln w="19050" algn="ctr">
                  <a:solidFill>
                    <a:schemeClr val="tx1"/>
                  </a:solidFill>
                  <a:miter lim="800000"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2" name="Rectangle 24">
                  <a:extLst>
                    <a:ext uri="{FF2B5EF4-FFF2-40B4-BE49-F238E27FC236}">
                      <a16:creationId xmlns:a16="http://schemas.microsoft.com/office/drawing/2014/main" id="{311BB07E-7C50-A0CF-0393-998C6F2433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3295" y="3368934"/>
                  <a:ext cx="535724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6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Search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F03A46B-AC21-44CB-FC30-9AFC770B1037}"/>
                    </a:ext>
                  </a:extLst>
                </p:cNvPr>
                <p:cNvSpPr/>
                <p:nvPr/>
              </p:nvSpPr>
              <p:spPr bwMode="auto">
                <a:xfrm>
                  <a:off x="10002839" y="3467714"/>
                  <a:ext cx="1320794" cy="1600917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/>
                <a:lstStyle>
                  <a:lvl1pPr>
                    <a:defRPr kumimoji="1"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defRPr kumimoji="1"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defRPr kumimoji="1"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defRPr kumimoji="1"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defRPr kumimoji="1"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Calibri" panose="020F0502020204030204" pitchFamily="34" charset="0"/>
                    </a:rPr>
                    <a:t>Turn 1: Utterance 1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Calibri" panose="020F0502020204030204" pitchFamily="34" charset="0"/>
                    </a:rPr>
                    <a:t>Turn 2: Utterance 2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Calibri" panose="020F0502020204030204" pitchFamily="34" charset="0"/>
                    </a:rPr>
                    <a:t>Turn 3: Utterance 3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Calibri" panose="020F0502020204030204" pitchFamily="34" charset="0"/>
                    </a:rPr>
                    <a:t>Turn 4: </a:t>
                  </a: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Calibri" panose="020F0502020204030204" pitchFamily="34" charset="0"/>
                    </a:rPr>
                    <a:t>Utterance 4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Calibri" panose="020F0502020204030204" pitchFamily="34" charset="0"/>
                    </a:rPr>
                    <a:t>Turn 5: Utterance 5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Calibri" panose="020F0502020204030204" pitchFamily="34" charset="0"/>
                    </a:rPr>
                    <a:t>Turn 6: Utterance 6</a:t>
                  </a: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Calibri" panose="020F0502020204030204" pitchFamily="34" charset="0"/>
                    </a:rPr>
                    <a:t>…..</a:t>
                  </a:r>
                </a:p>
              </p:txBody>
            </p:sp>
            <p:sp>
              <p:nvSpPr>
                <p:cNvPr id="54" name="Rectangle 15">
                  <a:extLst>
                    <a:ext uri="{FF2B5EF4-FFF2-40B4-BE49-F238E27FC236}">
                      <a16:creationId xmlns:a16="http://schemas.microsoft.com/office/drawing/2014/main" id="{E53F1930-D3A6-7828-8C35-BC757371A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47626" y="4028974"/>
                  <a:ext cx="1012841" cy="5001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6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Response </a:t>
                  </a:r>
                  <a:r>
                    <a:rPr kumimoji="1" lang="en-US" altLang="en-US" sz="12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r</a:t>
                  </a: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 </a:t>
                  </a:r>
                </a:p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(Utterance 4)</a:t>
                  </a:r>
                </a:p>
              </p:txBody>
            </p:sp>
            <p:cxnSp>
              <p:nvCxnSpPr>
                <p:cNvPr id="56" name="Straight Arrow Connector 14">
                  <a:extLst>
                    <a:ext uri="{FF2B5EF4-FFF2-40B4-BE49-F238E27FC236}">
                      <a16:creationId xmlns:a16="http://schemas.microsoft.com/office/drawing/2014/main" id="{C36A49E9-D498-EA50-3F0C-EB54F1D4E93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9525000" y="4268172"/>
                  <a:ext cx="457200" cy="0"/>
                </a:xfrm>
                <a:prstGeom prst="straightConnector1">
                  <a:avLst/>
                </a:prstGeom>
                <a:noFill/>
                <a:ln w="19050" algn="ctr">
                  <a:solidFill>
                    <a:schemeClr val="tx1"/>
                  </a:solidFill>
                  <a:miter lim="800000"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7" name="Rectangle 26">
                  <a:extLst>
                    <a:ext uri="{FF2B5EF4-FFF2-40B4-BE49-F238E27FC236}">
                      <a16:creationId xmlns:a16="http://schemas.microsoft.com/office/drawing/2014/main" id="{55AAED02-0F3B-F4EE-DBE2-0D72C7B11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43258" y="4307036"/>
                  <a:ext cx="620683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6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Retrieve</a:t>
                  </a:r>
                </a:p>
              </p:txBody>
            </p:sp>
            <p:sp>
              <p:nvSpPr>
                <p:cNvPr id="58" name="AutoShape 13">
                  <a:extLst>
                    <a:ext uri="{FF2B5EF4-FFF2-40B4-BE49-F238E27FC236}">
                      <a16:creationId xmlns:a16="http://schemas.microsoft.com/office/drawing/2014/main" id="{064D9636-359B-C1FB-311F-C3225FADD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66155" y="4376971"/>
                  <a:ext cx="688813" cy="597941"/>
                </a:xfrm>
                <a:prstGeom prst="wedgeRoundRectCallout">
                  <a:avLst>
                    <a:gd name="adj1" fmla="val -63023"/>
                    <a:gd name="adj2" fmla="val -63977"/>
                    <a:gd name="adj3" fmla="val 16667"/>
                  </a:avLst>
                </a:prstGeom>
                <a:solidFill>
                  <a:srgbClr val="FFFFCC"/>
                </a:solidFill>
                <a:ln w="9525">
                  <a:solidFill>
                    <a:srgbClr val="CC99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kumimoji="1" sz="2600" b="1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kumimoji="1" sz="2500">
                      <a:solidFill>
                        <a:srgbClr val="0000CC"/>
                      </a:solidFill>
                      <a:latin typeface="Arial" panose="020B0604020202020204" pitchFamily="34" charset="0"/>
                      <a:ea typeface="新細明體" panose="02020500000000000000" pitchFamily="18" charset="-12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Most Similar Turn </a:t>
                  </a:r>
                  <a:r>
                    <a:rPr kumimoji="1" lang="en-US" altLang="en-US" sz="12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新細明體" panose="02020500000000000000" pitchFamily="18" charset="-120"/>
                      <a:cs typeface="+mn-cs"/>
                    </a:rPr>
                    <a:t>t</a:t>
                  </a:r>
                </a:p>
              </p:txBody>
            </p:sp>
          </p:grp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2DACEA-4E9B-AFF1-586B-9F5335B32B8C}"/>
                </a:ext>
              </a:extLst>
            </p:cNvPr>
            <p:cNvSpPr txBox="1"/>
            <p:nvPr/>
          </p:nvSpPr>
          <p:spPr>
            <a:xfrm>
              <a:off x="10820400" y="3144463"/>
              <a:ext cx="653650" cy="5001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200" dirty="0">
                  <a:solidFill>
                    <a:srgbClr val="0000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  <a:r>
                <a:rPr kumimoji="1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ser</a:t>
              </a:r>
            </a:p>
            <a:p>
              <a:pPr algn="ctr">
                <a:spcBef>
                  <a:spcPts val="300"/>
                </a:spcBef>
              </a:pPr>
              <a:r>
                <a:rPr lang="en-US" sz="1200" dirty="0">
                  <a:solidFill>
                    <a:srgbClr val="0000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System</a:t>
              </a:r>
              <a:endParaRPr lang="en-US" dirty="0">
                <a:solidFill>
                  <a:srgbClr val="00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30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3412DA0-D258-482F-8D35-305E68B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Introduction to NLP</a:t>
            </a:r>
            <a:endParaRPr lang="zh-TW" altLang="en-US" sz="4000" dirty="0"/>
          </a:p>
        </p:txBody>
      </p:sp>
      <p:sp>
        <p:nvSpPr>
          <p:cNvPr id="6" name="Rectangle: Rounded Corners 22">
            <a:extLst>
              <a:ext uri="{FF2B5EF4-FFF2-40B4-BE49-F238E27FC236}">
                <a16:creationId xmlns:a16="http://schemas.microsoft.com/office/drawing/2014/main" id="{83EF50F6-3D65-73D0-CB4E-5C5E7B917D1D}"/>
              </a:ext>
            </a:extLst>
          </p:cNvPr>
          <p:cNvSpPr/>
          <p:nvPr/>
        </p:nvSpPr>
        <p:spPr>
          <a:xfrm>
            <a:off x="609600" y="1447800"/>
            <a:ext cx="10972800" cy="533400"/>
          </a:xfrm>
          <a:prstGeom prst="roundRect">
            <a:avLst/>
          </a:prstGeom>
          <a:solidFill>
            <a:srgbClr val="99CCFF"/>
          </a:solidFill>
          <a:ln w="12700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rPr>
              <a:t>Sequence Labeling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2234534-5156-1EBA-4B3F-C61C878BD732}"/>
              </a:ext>
            </a:extLst>
          </p:cNvPr>
          <p:cNvSpPr/>
          <p:nvPr/>
        </p:nvSpPr>
        <p:spPr>
          <a:xfrm>
            <a:off x="609600" y="2057400"/>
            <a:ext cx="51054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accent3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Fundamental NLP Tasks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2624698"/>
            <a:ext cx="228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Par-of-Speech Tagging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15964" y="2636047"/>
            <a:ext cx="2668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Named Entity Tagging </a:t>
            </a:r>
          </a:p>
          <a:p>
            <a:pPr algn="ctr"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(BIO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Annotation Scheme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448DBF-BAF6-4C87-DAC6-7CB911445E58}"/>
              </a:ext>
            </a:extLst>
          </p:cNvPr>
          <p:cNvGrpSpPr/>
          <p:nvPr/>
        </p:nvGrpSpPr>
        <p:grpSpPr>
          <a:xfrm>
            <a:off x="609600" y="5364953"/>
            <a:ext cx="10972800" cy="990600"/>
            <a:chOff x="609600" y="5410200"/>
            <a:chExt cx="10972800" cy="990600"/>
          </a:xfrm>
        </p:grpSpPr>
        <p:sp>
          <p:nvSpPr>
            <p:cNvPr id="2" name="Rectangle: Rounded Corners 22">
              <a:extLst>
                <a:ext uri="{FF2B5EF4-FFF2-40B4-BE49-F238E27FC236}">
                  <a16:creationId xmlns:a16="http://schemas.microsoft.com/office/drawing/2014/main" id="{2EEBA035-7849-BCA4-1A5D-B934FFCD059F}"/>
                </a:ext>
              </a:extLst>
            </p:cNvPr>
            <p:cNvSpPr/>
            <p:nvPr/>
          </p:nvSpPr>
          <p:spPr>
            <a:xfrm>
              <a:off x="609600" y="5943600"/>
              <a:ext cx="10972800" cy="457200"/>
            </a:xfrm>
            <a:prstGeom prst="roundRect">
              <a:avLst/>
            </a:prstGeom>
            <a:solidFill>
              <a:srgbClr val="99CCFF"/>
            </a:solidFill>
            <a:ln w="12700" cap="flat" cmpd="sng" algn="ctr">
              <a:solidFill>
                <a:schemeClr val="accent3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Sequential Classifiers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: HMM, Conditional Random Fields (CRF), RNN, BERT, …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endParaRPr>
            </a:p>
          </p:txBody>
        </p:sp>
        <p:sp>
          <p:nvSpPr>
            <p:cNvPr id="3" name="Rectangle: Rounded Corners 18">
              <a:extLst>
                <a:ext uri="{FF2B5EF4-FFF2-40B4-BE49-F238E27FC236}">
                  <a16:creationId xmlns:a16="http://schemas.microsoft.com/office/drawing/2014/main" id="{6C401347-8F21-4201-7740-64E466A3C57F}"/>
                </a:ext>
              </a:extLst>
            </p:cNvPr>
            <p:cNvSpPr/>
            <p:nvPr/>
          </p:nvSpPr>
          <p:spPr>
            <a:xfrm>
              <a:off x="609600" y="5410200"/>
              <a:ext cx="10957560" cy="457200"/>
            </a:xfrm>
            <a:prstGeom prst="roundRect">
              <a:avLst/>
            </a:prstGeom>
            <a:solidFill>
              <a:srgbClr val="CCECFF"/>
            </a:solidFill>
            <a:ln w="12700" cap="flat" cmpd="sng" algn="ctr">
              <a:solidFill>
                <a:schemeClr val="accent3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Features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: (Previous) Word, POS, Word Shapes (e.g.., </a:t>
              </a:r>
              <a:r>
                <a:rPr kumimoji="0" lang="en-US" altLang="zh-CN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Xx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, -), Prefix, Suffix, ….  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endParaRPr>
            </a:p>
          </p:txBody>
        </p:sp>
      </p:grpSp>
      <p:pic>
        <p:nvPicPr>
          <p:cNvPr id="4" name="图片 6">
            <a:extLst>
              <a:ext uri="{FF2B5EF4-FFF2-40B4-BE49-F238E27FC236}">
                <a16:creationId xmlns:a16="http://schemas.microsoft.com/office/drawing/2014/main" id="{4752D7F4-03B3-D0CC-C7AC-5B5C8026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24" y="3311380"/>
            <a:ext cx="3238276" cy="1215373"/>
          </a:xfrm>
          <a:prstGeom prst="rect">
            <a:avLst/>
          </a:prstGeom>
        </p:spPr>
      </p:pic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604888B0-ECC4-F302-D655-390E2C669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678628"/>
              </p:ext>
            </p:extLst>
          </p:nvPr>
        </p:nvGraphicFramePr>
        <p:xfrm>
          <a:off x="713804" y="4613113"/>
          <a:ext cx="5001196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092">
                  <a:extLst>
                    <a:ext uri="{9D8B030D-6E8A-4147-A177-3AD203B41FA5}">
                      <a16:colId xmlns:a16="http://schemas.microsoft.com/office/drawing/2014/main" val="2533371328"/>
                    </a:ext>
                  </a:extLst>
                </a:gridCol>
                <a:gridCol w="689356">
                  <a:extLst>
                    <a:ext uri="{9D8B030D-6E8A-4147-A177-3AD203B41FA5}">
                      <a16:colId xmlns:a16="http://schemas.microsoft.com/office/drawing/2014/main" val="3634117902"/>
                    </a:ext>
                  </a:extLst>
                </a:gridCol>
                <a:gridCol w="559816">
                  <a:extLst>
                    <a:ext uri="{9D8B030D-6E8A-4147-A177-3AD203B41FA5}">
                      <a16:colId xmlns:a16="http://schemas.microsoft.com/office/drawing/2014/main" val="2574879770"/>
                    </a:ext>
                  </a:extLst>
                </a:gridCol>
                <a:gridCol w="694055">
                  <a:extLst>
                    <a:ext uri="{9D8B030D-6E8A-4147-A177-3AD203B41FA5}">
                      <a16:colId xmlns:a16="http://schemas.microsoft.com/office/drawing/2014/main" val="2316241759"/>
                    </a:ext>
                  </a:extLst>
                </a:gridCol>
                <a:gridCol w="910717">
                  <a:extLst>
                    <a:ext uri="{9D8B030D-6E8A-4147-A177-3AD203B41FA5}">
                      <a16:colId xmlns:a16="http://schemas.microsoft.com/office/drawing/2014/main" val="2227813749"/>
                    </a:ext>
                  </a:extLst>
                </a:gridCol>
                <a:gridCol w="789305">
                  <a:extLst>
                    <a:ext uri="{9D8B030D-6E8A-4147-A177-3AD203B41FA5}">
                      <a16:colId xmlns:a16="http://schemas.microsoft.com/office/drawing/2014/main" val="409899945"/>
                    </a:ext>
                  </a:extLst>
                </a:gridCol>
                <a:gridCol w="617855">
                  <a:extLst>
                    <a:ext uri="{9D8B030D-6E8A-4147-A177-3AD203B41FA5}">
                      <a16:colId xmlns:a16="http://schemas.microsoft.com/office/drawing/2014/main" val="3784283567"/>
                    </a:ext>
                  </a:extLst>
                </a:gridCol>
              </a:tblGrid>
              <a:tr h="2016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president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587094"/>
                  </a:ext>
                </a:extLst>
              </a:tr>
              <a:tr h="24536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Noun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Noun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Verb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Article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Noun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PREPOS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Noun</a:t>
                      </a:r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559573"/>
                  </a:ext>
                </a:extLst>
              </a:tr>
            </a:tbl>
          </a:graphicData>
        </a:graphic>
      </p:graphicFrame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BA50D654-80AE-2F16-51AD-E87BA54DC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56825"/>
              </p:ext>
            </p:extLst>
          </p:nvPr>
        </p:nvGraphicFramePr>
        <p:xfrm>
          <a:off x="4237029" y="3808386"/>
          <a:ext cx="4424443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092">
                  <a:extLst>
                    <a:ext uri="{9D8B030D-6E8A-4147-A177-3AD203B41FA5}">
                      <a16:colId xmlns:a16="http://schemas.microsoft.com/office/drawing/2014/main" val="2533371328"/>
                    </a:ext>
                  </a:extLst>
                </a:gridCol>
                <a:gridCol w="689356">
                  <a:extLst>
                    <a:ext uri="{9D8B030D-6E8A-4147-A177-3AD203B41FA5}">
                      <a16:colId xmlns:a16="http://schemas.microsoft.com/office/drawing/2014/main" val="3634117902"/>
                    </a:ext>
                  </a:extLst>
                </a:gridCol>
                <a:gridCol w="503174">
                  <a:extLst>
                    <a:ext uri="{9D8B030D-6E8A-4147-A177-3AD203B41FA5}">
                      <a16:colId xmlns:a16="http://schemas.microsoft.com/office/drawing/2014/main" val="2574879770"/>
                    </a:ext>
                  </a:extLst>
                </a:gridCol>
                <a:gridCol w="340042">
                  <a:extLst>
                    <a:ext uri="{9D8B030D-6E8A-4147-A177-3AD203B41FA5}">
                      <a16:colId xmlns:a16="http://schemas.microsoft.com/office/drawing/2014/main" val="2316241759"/>
                    </a:ext>
                  </a:extLst>
                </a:gridCol>
                <a:gridCol w="910717">
                  <a:extLst>
                    <a:ext uri="{9D8B030D-6E8A-4147-A177-3AD203B41FA5}">
                      <a16:colId xmlns:a16="http://schemas.microsoft.com/office/drawing/2014/main" val="2227813749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40989994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784283567"/>
                    </a:ext>
                  </a:extLst>
                </a:gridCol>
              </a:tblGrid>
              <a:tr h="1907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president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587094"/>
                  </a:ext>
                </a:extLst>
              </a:tr>
              <a:tr h="2320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B-PER</a:t>
                      </a:r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I-PER</a:t>
                      </a:r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>
                    <a:solidFill>
                      <a:srgbClr val="FFC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B-LOC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559573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2B2627CF-8554-C2F5-A370-5EECCA33E3C1}"/>
              </a:ext>
            </a:extLst>
          </p:cNvPr>
          <p:cNvGrpSpPr/>
          <p:nvPr/>
        </p:nvGrpSpPr>
        <p:grpSpPr>
          <a:xfrm>
            <a:off x="5867400" y="2057400"/>
            <a:ext cx="5715000" cy="2184631"/>
            <a:chOff x="5867400" y="2102647"/>
            <a:chExt cx="5715000" cy="2184631"/>
          </a:xfrm>
        </p:grpSpPr>
        <p:sp>
          <p:nvSpPr>
            <p:cNvPr id="8" name="Rectangle: Rounded Corners 19">
              <a:extLst>
                <a:ext uri="{FF2B5EF4-FFF2-40B4-BE49-F238E27FC236}">
                  <a16:creationId xmlns:a16="http://schemas.microsoft.com/office/drawing/2014/main" id="{E1E9DC73-BD8A-4599-B9E1-E7B43A93C80C}"/>
                </a:ext>
              </a:extLst>
            </p:cNvPr>
            <p:cNvSpPr/>
            <p:nvPr/>
          </p:nvSpPr>
          <p:spPr>
            <a:xfrm>
              <a:off x="5867400" y="2102647"/>
              <a:ext cx="5715000" cy="4572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accent3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rPr>
                <a:t>NLP Application Tasks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75466" y="2681294"/>
              <a:ext cx="2659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Answer Extraction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25BC2-04B1-16ED-B443-C498D1499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3031213"/>
              <a:ext cx="5588145" cy="6801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8BCBC6-3317-2DB2-8904-838D91FF3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6854" y="3807151"/>
              <a:ext cx="2267266" cy="480127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0E6E1-D633-7695-C091-C8290DB321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160000" y="6248400"/>
            <a:ext cx="1422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2600" b="1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500">
                <a:solidFill>
                  <a:srgbClr val="0000C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DE238E-7663-48F1-8CFE-7A2163AEEF93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75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10453</TotalTime>
  <Words>3014</Words>
  <Application>Microsoft Office PowerPoint</Application>
  <PresentationFormat>Widescreen</PresentationFormat>
  <Paragraphs>366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KaiTi</vt:lpstr>
      <vt:lpstr>Arial</vt:lpstr>
      <vt:lpstr>Arial Black</vt:lpstr>
      <vt:lpstr>Arial Narrow</vt:lpstr>
      <vt:lpstr>Calibri</vt:lpstr>
      <vt:lpstr>Century Schoolbook</vt:lpstr>
      <vt:lpstr>Times New Roman</vt:lpstr>
      <vt:lpstr>Wingdings</vt:lpstr>
      <vt:lpstr>Pixel</vt:lpstr>
      <vt:lpstr>1_Pixel</vt:lpstr>
      <vt:lpstr>PowerPoint Presentation</vt:lpstr>
      <vt:lpstr>PowerPoint Presentation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Introduction to NLP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HKPU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COMP423P</dc:title>
  <dc:creator>HKPU</dc:creator>
  <cp:lastModifiedBy>Li, Wenjie [COMP]</cp:lastModifiedBy>
  <cp:revision>1730</cp:revision>
  <cp:lastPrinted>2024-01-14T06:37:46Z</cp:lastPrinted>
  <dcterms:created xsi:type="dcterms:W3CDTF">2003-01-14T06:41:15Z</dcterms:created>
  <dcterms:modified xsi:type="dcterms:W3CDTF">2025-01-21T14:35:24Z</dcterms:modified>
</cp:coreProperties>
</file>